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333" r:id="rId4"/>
    <p:sldId id="337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5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271" r:id="rId26"/>
    <p:sldId id="290" r:id="rId27"/>
    <p:sldId id="324" r:id="rId28"/>
    <p:sldId id="325" r:id="rId29"/>
    <p:sldId id="335" r:id="rId30"/>
    <p:sldId id="319" r:id="rId31"/>
    <p:sldId id="295" r:id="rId32"/>
    <p:sldId id="327" r:id="rId33"/>
    <p:sldId id="329" r:id="rId34"/>
    <p:sldId id="330" r:id="rId35"/>
    <p:sldId id="331" r:id="rId36"/>
    <p:sldId id="336" r:id="rId37"/>
    <p:sldId id="291" r:id="rId38"/>
    <p:sldId id="338" r:id="rId39"/>
    <p:sldId id="339" r:id="rId40"/>
    <p:sldId id="259" r:id="rId41"/>
    <p:sldId id="340" r:id="rId42"/>
    <p:sldId id="341" r:id="rId43"/>
    <p:sldId id="292" r:id="rId44"/>
    <p:sldId id="293" r:id="rId45"/>
    <p:sldId id="294" r:id="rId46"/>
    <p:sldId id="334" r:id="rId47"/>
    <p:sldId id="342" r:id="rId48"/>
    <p:sldId id="296" r:id="rId49"/>
    <p:sldId id="343" r:id="rId50"/>
    <p:sldId id="344" r:id="rId51"/>
    <p:sldId id="345" r:id="rId52"/>
    <p:sldId id="297" r:id="rId53"/>
    <p:sldId id="298" r:id="rId54"/>
    <p:sldId id="299" r:id="rId55"/>
    <p:sldId id="269" r:id="rId56"/>
    <p:sldId id="300" r:id="rId57"/>
    <p:sldId id="301" r:id="rId58"/>
    <p:sldId id="302" r:id="rId59"/>
    <p:sldId id="34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16FB-B4CF-4F2B-A863-A269F6A8E42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C73B4-0B90-4D4B-A2E4-A5369747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29F4-B44A-4B8C-A40D-B5D7A7F114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5CABB02-BC3D-4328-9109-3A3C711D7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1086088" indent="-40592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92B38E-01A7-4423-B1AB-40D1CF24D6F5}" type="slidenum">
              <a:rPr lang="en-US" altLang="et-E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t-EE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F3B1CE6-E7FA-4EAF-802A-8B3107424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1E0DCBC-655B-4CF3-A058-A79A7ED6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F7D3276-E14D-42C8-B3EE-6EA2A6668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1086088" indent="-40592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760451-B97C-4445-AF48-E1283B06C9EE}" type="slidenum">
              <a:rPr lang="en-US" altLang="et-E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t-EE" sz="13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CEC90B6-D8BA-4138-932E-F3320EF46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49EE5C8-F72A-402F-A773-ED7C44BA7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9360E03-8C7B-4292-B959-D5D066F44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1086088" indent="-40592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6950A5-98B0-4218-9170-6DF71BBD34E8}" type="slidenum">
              <a:rPr lang="en-US" altLang="et-E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t-EE" sz="13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1EB0D8F-B41B-44AD-ADC2-BD464502D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4AB4063-3AA2-460E-AE06-4E7E82887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3A99F3B-7E5B-4180-8A9C-4923E6D00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1086088" indent="-40592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9E3FA8-7BF0-4B0F-BC50-E7193220908F}" type="slidenum">
              <a:rPr lang="en-US" altLang="et-E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t-EE" sz="13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15579A-82DB-4820-BFB4-5EE5EDC92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1920B72-A4A6-450D-8EFD-1755623AA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6178-7366-4C66-98ED-F90487C8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AEDFB-8FD1-4E55-9C05-E5D003024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A782-D712-4806-8420-20B8718D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FC91-00DD-4086-BC88-A5C9B64F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96AF0-D67C-4B9F-BEF9-A866C873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3BB8-156C-41BD-8A8A-4BD0E70F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05FFF-03EB-4759-9AD2-6C0DEC2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E295-8DE5-4001-9393-6C8E6EED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4BFC6-7126-4E27-A63B-60A60C80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AA25-C98B-427D-8A9D-B8B1CCC4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30616-896F-4794-A1C7-D82180E21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0A524-BA2A-4844-8AB2-9437C2CA8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2ECD8-8681-42DD-AF0C-E84A0465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040E4-B424-4D47-AA7D-BC2168E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6BD45-1C29-410F-AF95-5151ECA4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54075"/>
            <a:ext cx="109728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22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451A-4B7E-4C29-ADE6-87AC122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914E-A9F5-40E2-A36C-AAA3CCD8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88411-A77E-4609-9353-E298B8BB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4CDD-F497-4D86-9AB7-C017E0ED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1D39-2D5A-4F91-B622-86958B35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24AA-E685-4C77-8139-2B07B290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F1A1-748F-4A82-A8E3-FEAA16A2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51833-7E5F-4B10-BBEE-F4AA9D2B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0ED0-9463-428B-92EF-D95A0C9C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2277-8A72-4E5E-8BA4-3B7C86CE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8935-D987-4643-9E22-7A563DF5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4122-BA4D-4B79-87A5-9F55F4ED5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8971-6D2A-4D8B-8EE4-C48C87F99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8D92-10EA-4280-89F0-B04E14CE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DFFD3-A60A-46E0-A01F-E22D2971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EA86D-B886-4FF4-AA3F-D783EF8C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79FB-E8E2-4495-9176-C0F02827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21A58-2E3A-421F-8A52-5C5F623BD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AB79C-1FB9-48D1-AD93-E3EAB55C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B0E20-C950-466B-8E93-4CAE82763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10F47-E243-42B9-A9EA-935AB5AF2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57FC8-9BE4-43A6-86A7-8843164C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863A2-0288-42BF-A76E-581716BD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4E9AD-5339-46FE-B19F-86A40F7F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FCB3-BAA6-436C-ADFA-355DDC99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53BF-ABBC-419A-9435-036428E0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563E2-CCA5-40EE-BFB7-4D726291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1DDC7-045F-4F8B-8FD4-0FB60096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D9AFB-F02F-48D8-8C06-1D88FFFB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D1C37-F862-47BA-8D32-93274F17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F3B28-7694-4F4D-AD0C-B7FC3D08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A1E4-FE69-498E-AAD7-5AE06A42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7070-0475-4372-8047-42CE2213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AC4E8-78EE-49BE-9D81-A41ED864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47C9-F920-4FA0-96C2-76FE8D23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6AFA9-0CF5-455C-85FA-7E0F14B4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C3E74-5E83-4866-982D-DA7D3999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ED03-E7DA-4596-ACAD-3B9D9796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516FB-EC6B-4C20-9175-B22729280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7820A-9F2C-4025-A0C4-313862C93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C9156-6D50-4C0C-9AE4-F6FCE9E5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413D7-44B0-4B41-B2D3-EE95AD27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6504-954D-4E3A-AB63-F38913B6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9081-068B-435C-9329-0E76696A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58D7-22F5-4F3F-8E3F-F8EAB85D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27FB-9BF8-4852-8591-49B575C44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7EB2-096A-4407-B6DF-86A50044DAE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9ABA3-ADF3-4764-B64F-F86AE36C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FBFAA-1B5A-46ED-A9D4-22C41CF26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E551-68A4-4CE5-91DE-8B5123D8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6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036618" y="2935895"/>
            <a:ext cx="8562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r>
              <a:rPr lang="en-US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Sampling 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&amp;</a:t>
            </a:r>
            <a:r>
              <a:rPr lang="en-US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 Quantization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9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Abdulhussein</a:t>
            </a:r>
            <a:r>
              <a:rPr lang="en-US" dirty="0"/>
              <a:t> Mohsin Abdullah</a:t>
            </a:r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562600"/>
          </a:xfrm>
        </p:spPr>
        <p:txBody>
          <a:bodyPr/>
          <a:lstStyle/>
          <a:p>
            <a:r>
              <a:rPr lang="en-US" sz="2000" dirty="0"/>
              <a:t>The function </a:t>
            </a:r>
            <a:r>
              <a:rPr lang="en-US" sz="2000" i="1" dirty="0"/>
              <a:t>f (x, y, λ) includes </a:t>
            </a:r>
            <a:r>
              <a:rPr lang="en-US" sz="2000" dirty="0"/>
              <a:t>the effect of wavelength or frequency of the measured radiation.</a:t>
            </a:r>
          </a:p>
          <a:p>
            <a:r>
              <a:rPr lang="en-US" sz="2000" dirty="0"/>
              <a:t>Visible light has wavelengths, </a:t>
            </a:r>
            <a:r>
              <a:rPr lang="en-US" sz="2000" i="1" dirty="0"/>
              <a:t>λ, from about 400 nm (blue) to 700 nm (red).</a:t>
            </a:r>
          </a:p>
          <a:p>
            <a:r>
              <a:rPr lang="en-US" sz="2000" dirty="0"/>
              <a:t>This will produce a single-band image,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where </a:t>
            </a:r>
            <a:r>
              <a:rPr lang="en-US" sz="2000" i="1" dirty="0" err="1"/>
              <a:t>si</a:t>
            </a:r>
            <a:r>
              <a:rPr lang="en-US" sz="2000" i="1" dirty="0"/>
              <a:t>(λ) is the sensitivity of the </a:t>
            </a:r>
            <a:r>
              <a:rPr lang="en-US" sz="2000" i="1" dirty="0" err="1"/>
              <a:t>ith</a:t>
            </a:r>
            <a:r>
              <a:rPr lang="en-US" sz="2000" i="1" dirty="0"/>
              <a:t> sensor, which defines the </a:t>
            </a:r>
            <a:r>
              <a:rPr lang="en-US" sz="2000" i="1" dirty="0" err="1"/>
              <a:t>ith</a:t>
            </a:r>
            <a:r>
              <a:rPr lang="en-US" sz="2000" i="1" dirty="0"/>
              <a:t> band. We often </a:t>
            </a:r>
            <a:r>
              <a:rPr lang="en-US" sz="2000" dirty="0"/>
              <a:t>denote the </a:t>
            </a:r>
            <a:r>
              <a:rPr lang="en-US" sz="2000" i="1" dirty="0"/>
              <a:t>N-band image by the vector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dirty="0"/>
              <a:t>It is often the case that each of the bands is treated as a monochrome image.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098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962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1219200"/>
            <a:ext cx="7467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Camera - Sensitivity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71763" y="1653382"/>
            <a:ext cx="6848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/>
              <a:t>Sensitivity and Color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7639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18430B1-853D-4AE8-B7D4-A3CCCB58A8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pc="-55" dirty="0"/>
              <a:t> </a:t>
            </a:r>
            <a:r>
              <a:rPr lang="en-US" spc="-5" dirty="0"/>
              <a:t>First </a:t>
            </a:r>
            <a:r>
              <a:rPr lang="en-US" dirty="0"/>
              <a:t>Look at Sampling,</a:t>
            </a:r>
            <a:r>
              <a:rPr lang="en-US" spc="-355" dirty="0"/>
              <a:t> </a:t>
            </a:r>
            <a:r>
              <a:rPr lang="en-US" dirty="0"/>
              <a:t>Aliasing,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2F004-8870-4114-B806-6C9D2CD1A9BE}"/>
              </a:ext>
            </a:extLst>
          </p:cNvPr>
          <p:cNvSpPr txBox="1"/>
          <p:nvPr/>
        </p:nvSpPr>
        <p:spPr>
          <a:xfrm>
            <a:off x="914400" y="720436"/>
            <a:ext cx="9596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Sampling and Aliasing</a:t>
            </a:r>
          </a:p>
        </p:txBody>
      </p:sp>
    </p:spTree>
    <p:extLst>
      <p:ext uri="{BB962C8B-B14F-4D97-AF65-F5344CB8AC3E}">
        <p14:creationId xmlns:p14="http://schemas.microsoft.com/office/powerpoint/2010/main" val="95582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990601"/>
            <a:ext cx="8839200" cy="1905"/>
          </a:xfrm>
          <a:custGeom>
            <a:avLst/>
            <a:gdLst/>
            <a:ahLst/>
            <a:cxnLst/>
            <a:rect l="l" t="t" r="r" b="b"/>
            <a:pathLst>
              <a:path w="8839200" h="1905">
                <a:moveTo>
                  <a:pt x="0" y="0"/>
                </a:moveTo>
                <a:lnTo>
                  <a:pt x="8839200" y="15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9300" y="4159073"/>
            <a:ext cx="5880100" cy="1200785"/>
          </a:xfrm>
          <a:custGeom>
            <a:avLst/>
            <a:gdLst/>
            <a:ahLst/>
            <a:cxnLst/>
            <a:rect l="l" t="t" r="r" b="b"/>
            <a:pathLst>
              <a:path w="5880100" h="1200785">
                <a:moveTo>
                  <a:pt x="0" y="0"/>
                </a:moveTo>
                <a:lnTo>
                  <a:pt x="5880100" y="1200330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4700" y="52070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49022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2900" y="45974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2400" y="42926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37600" y="3428873"/>
            <a:ext cx="0" cy="2553335"/>
          </a:xfrm>
          <a:custGeom>
            <a:avLst/>
            <a:gdLst/>
            <a:ahLst/>
            <a:cxnLst/>
            <a:rect l="l" t="t" r="r" b="b"/>
            <a:pathLst>
              <a:path h="2553335">
                <a:moveTo>
                  <a:pt x="0" y="0"/>
                </a:moveTo>
                <a:lnTo>
                  <a:pt x="0" y="25528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6734" y="4705946"/>
            <a:ext cx="2082164" cy="413384"/>
          </a:xfrm>
          <a:custGeom>
            <a:avLst/>
            <a:gdLst/>
            <a:ahLst/>
            <a:cxnLst/>
            <a:rect l="l" t="t" r="r" b="b"/>
            <a:pathLst>
              <a:path w="2082165" h="413385">
                <a:moveTo>
                  <a:pt x="0" y="413066"/>
                </a:moveTo>
                <a:lnTo>
                  <a:pt x="12457" y="410594"/>
                </a:lnTo>
                <a:lnTo>
                  <a:pt x="2081765" y="0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9500" y="5050815"/>
            <a:ext cx="132080" cy="120014"/>
          </a:xfrm>
          <a:custGeom>
            <a:avLst/>
            <a:gdLst/>
            <a:ahLst/>
            <a:cxnLst/>
            <a:rect l="l" t="t" r="r" b="b"/>
            <a:pathLst>
              <a:path w="132079" h="120014">
                <a:moveTo>
                  <a:pt x="107721" y="0"/>
                </a:moveTo>
                <a:lnTo>
                  <a:pt x="0" y="83515"/>
                </a:lnTo>
                <a:lnTo>
                  <a:pt x="131457" y="119583"/>
                </a:lnTo>
                <a:lnTo>
                  <a:pt x="89687" y="65722"/>
                </a:lnTo>
                <a:lnTo>
                  <a:pt x="10772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7289" y="4711700"/>
            <a:ext cx="2741295" cy="326390"/>
          </a:xfrm>
          <a:custGeom>
            <a:avLst/>
            <a:gdLst/>
            <a:ahLst/>
            <a:cxnLst/>
            <a:rect l="l" t="t" r="r" b="b"/>
            <a:pathLst>
              <a:path w="2741295" h="326389">
                <a:moveTo>
                  <a:pt x="0" y="326072"/>
                </a:moveTo>
                <a:lnTo>
                  <a:pt x="12611" y="324572"/>
                </a:lnTo>
                <a:lnTo>
                  <a:pt x="274121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9100" y="4972139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5">
                <a:moveTo>
                  <a:pt x="113868" y="0"/>
                </a:moveTo>
                <a:lnTo>
                  <a:pt x="0" y="74930"/>
                </a:lnTo>
                <a:lnTo>
                  <a:pt x="128270" y="121069"/>
                </a:lnTo>
                <a:lnTo>
                  <a:pt x="90804" y="64134"/>
                </a:lnTo>
                <a:lnTo>
                  <a:pt x="11386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6545" y="4711700"/>
            <a:ext cx="3452495" cy="170180"/>
          </a:xfrm>
          <a:custGeom>
            <a:avLst/>
            <a:gdLst/>
            <a:ahLst/>
            <a:cxnLst/>
            <a:rect l="l" t="t" r="r" b="b"/>
            <a:pathLst>
              <a:path w="3452495" h="170179">
                <a:moveTo>
                  <a:pt x="0" y="169830"/>
                </a:moveTo>
                <a:lnTo>
                  <a:pt x="12684" y="169205"/>
                </a:lnTo>
                <a:lnTo>
                  <a:pt x="3451955" y="0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7901" y="4818532"/>
            <a:ext cx="125095" cy="121920"/>
          </a:xfrm>
          <a:custGeom>
            <a:avLst/>
            <a:gdLst/>
            <a:ahLst/>
            <a:cxnLst/>
            <a:rect l="l" t="t" r="r" b="b"/>
            <a:pathLst>
              <a:path w="125095" h="121920">
                <a:moveTo>
                  <a:pt x="118783" y="0"/>
                </a:moveTo>
                <a:lnTo>
                  <a:pt x="0" y="66865"/>
                </a:lnTo>
                <a:lnTo>
                  <a:pt x="124764" y="121767"/>
                </a:lnTo>
                <a:lnTo>
                  <a:pt x="91325" y="62382"/>
                </a:lnTo>
                <a:lnTo>
                  <a:pt x="11878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3122" y="4607709"/>
            <a:ext cx="4785995" cy="104139"/>
          </a:xfrm>
          <a:custGeom>
            <a:avLst/>
            <a:gdLst/>
            <a:ahLst/>
            <a:cxnLst/>
            <a:rect l="l" t="t" r="r" b="b"/>
            <a:pathLst>
              <a:path w="4785995" h="104139">
                <a:moveTo>
                  <a:pt x="0" y="0"/>
                </a:moveTo>
                <a:lnTo>
                  <a:pt x="12696" y="275"/>
                </a:lnTo>
                <a:lnTo>
                  <a:pt x="4785378" y="103989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4401" y="4547704"/>
            <a:ext cx="123825" cy="121920"/>
          </a:xfrm>
          <a:custGeom>
            <a:avLst/>
            <a:gdLst/>
            <a:ahLst/>
            <a:cxnLst/>
            <a:rect l="l" t="t" r="r" b="b"/>
            <a:pathLst>
              <a:path w="123825" h="121920">
                <a:moveTo>
                  <a:pt x="123215" y="0"/>
                </a:moveTo>
                <a:lnTo>
                  <a:pt x="0" y="58293"/>
                </a:lnTo>
                <a:lnTo>
                  <a:pt x="120561" y="121894"/>
                </a:lnTo>
                <a:lnTo>
                  <a:pt x="91414" y="60286"/>
                </a:lnTo>
                <a:lnTo>
                  <a:pt x="1232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8235" y="4070928"/>
            <a:ext cx="7300595" cy="645160"/>
          </a:xfrm>
          <a:custGeom>
            <a:avLst/>
            <a:gdLst/>
            <a:ahLst/>
            <a:cxnLst/>
            <a:rect l="l" t="t" r="r" b="b"/>
            <a:pathLst>
              <a:path w="7300595" h="645160">
                <a:moveTo>
                  <a:pt x="0" y="0"/>
                </a:moveTo>
                <a:lnTo>
                  <a:pt x="12650" y="1117"/>
                </a:lnTo>
                <a:lnTo>
                  <a:pt x="7300265" y="644872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9800" y="4013999"/>
            <a:ext cx="127000" cy="121920"/>
          </a:xfrm>
          <a:custGeom>
            <a:avLst/>
            <a:gdLst/>
            <a:ahLst/>
            <a:cxnLst/>
            <a:rect l="l" t="t" r="r" b="b"/>
            <a:pathLst>
              <a:path w="127000" h="121920">
                <a:moveTo>
                  <a:pt x="126810" y="0"/>
                </a:moveTo>
                <a:lnTo>
                  <a:pt x="0" y="49999"/>
                </a:lnTo>
                <a:lnTo>
                  <a:pt x="116083" y="121450"/>
                </a:lnTo>
                <a:lnTo>
                  <a:pt x="91085" y="58039"/>
                </a:lnTo>
                <a:lnTo>
                  <a:pt x="12681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660000">
            <a:off x="3142306" y="5258039"/>
            <a:ext cx="2881287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15" baseline="2314" dirty="0">
                <a:latin typeface="Arial"/>
                <a:cs typeface="Arial"/>
              </a:rPr>
              <a:t>che</a:t>
            </a:r>
            <a:r>
              <a:rPr sz="3600" spc="-15" baseline="1157" dirty="0">
                <a:latin typeface="Arial"/>
                <a:cs typeface="Arial"/>
              </a:rPr>
              <a:t>ckerboard</a:t>
            </a:r>
            <a:r>
              <a:rPr sz="3600" spc="-97" baseline="1157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texture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8800" y="1206500"/>
            <a:ext cx="8686800" cy="301364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134620" indent="-342900">
              <a:lnSpc>
                <a:spcPts val="34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What happens when </a:t>
            </a:r>
            <a:r>
              <a:rPr sz="3000" dirty="0">
                <a:latin typeface="Times New Roman"/>
                <a:cs typeface="Times New Roman"/>
              </a:rPr>
              <a:t>you </a:t>
            </a:r>
            <a:r>
              <a:rPr sz="3000" spc="-5" dirty="0">
                <a:latin typeface="Times New Roman"/>
                <a:cs typeface="Times New Roman"/>
              </a:rPr>
              <a:t>look at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textured object in </a:t>
            </a:r>
            <a:r>
              <a:rPr sz="3000" dirty="0">
                <a:latin typeface="Times New Roman"/>
                <a:cs typeface="Times New Roman"/>
              </a:rPr>
              <a:t>a  </a:t>
            </a:r>
            <a:r>
              <a:rPr sz="3000" spc="-5" dirty="0">
                <a:latin typeface="Times New Roman"/>
                <a:cs typeface="Times New Roman"/>
              </a:rPr>
              <a:t>steep angle?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R="1085215" algn="r">
              <a:spcBef>
                <a:spcPts val="2325"/>
              </a:spcBef>
            </a:pPr>
            <a:r>
              <a:rPr sz="2200" dirty="0">
                <a:latin typeface="Arial"/>
                <a:cs typeface="Arial"/>
              </a:rPr>
              <a:t>image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plane</a:t>
            </a: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R="5080" algn="r">
              <a:spcBef>
                <a:spcPts val="1900"/>
              </a:spcBef>
            </a:pPr>
            <a:r>
              <a:rPr sz="2200" dirty="0">
                <a:latin typeface="Arial"/>
                <a:cs typeface="Arial"/>
              </a:rPr>
              <a:t>camera</a:t>
            </a:r>
            <a:r>
              <a:rPr sz="2200" spc="-5" dirty="0">
                <a:latin typeface="Arial"/>
                <a:cs typeface="Arial"/>
              </a:rPr>
              <a:t>/</a:t>
            </a:r>
            <a:r>
              <a:rPr sz="2200" dirty="0">
                <a:latin typeface="Arial"/>
                <a:cs typeface="Arial"/>
              </a:rPr>
              <a:t>eye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55F86F-C0E5-4842-9605-C55B2B6F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10" y="4281458"/>
            <a:ext cx="811966" cy="8119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1" y="6516837"/>
            <a:ext cx="213550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CS-C3100 Fall 2018 –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Lehtinen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990601"/>
            <a:ext cx="8839200" cy="1905"/>
          </a:xfrm>
          <a:custGeom>
            <a:avLst/>
            <a:gdLst/>
            <a:ahLst/>
            <a:cxnLst/>
            <a:rect l="l" t="t" r="r" b="b"/>
            <a:pathLst>
              <a:path w="8839200" h="1905">
                <a:moveTo>
                  <a:pt x="0" y="0"/>
                </a:moveTo>
                <a:lnTo>
                  <a:pt x="8839200" y="15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1" y="177800"/>
            <a:ext cx="1894205" cy="6654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000000"/>
                </a:solidFill>
              </a:rPr>
              <a:t>Aliasing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4851400" y="6337300"/>
            <a:ext cx="2730500" cy="520700"/>
          </a:xfrm>
          <a:custGeom>
            <a:avLst/>
            <a:gdLst/>
            <a:ahLst/>
            <a:cxnLst/>
            <a:rect l="l" t="t" r="r" b="b"/>
            <a:pathLst>
              <a:path w="2730500" h="520700">
                <a:moveTo>
                  <a:pt x="0" y="0"/>
                </a:moveTo>
                <a:lnTo>
                  <a:pt x="2730500" y="0"/>
                </a:lnTo>
                <a:lnTo>
                  <a:pt x="2730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8801" y="1206500"/>
            <a:ext cx="8556625" cy="22250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5080" indent="-342900">
              <a:lnSpc>
                <a:spcPts val="34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What happens when </a:t>
            </a:r>
            <a:r>
              <a:rPr sz="3000" dirty="0">
                <a:latin typeface="Times New Roman"/>
                <a:cs typeface="Times New Roman"/>
              </a:rPr>
              <a:t>you </a:t>
            </a:r>
            <a:r>
              <a:rPr sz="3000" spc="-5" dirty="0">
                <a:latin typeface="Times New Roman"/>
                <a:cs typeface="Times New Roman"/>
              </a:rPr>
              <a:t>look at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textured object in </a:t>
            </a:r>
            <a:r>
              <a:rPr sz="3000" dirty="0">
                <a:latin typeface="Times New Roman"/>
                <a:cs typeface="Times New Roman"/>
              </a:rPr>
              <a:t>a  </a:t>
            </a:r>
            <a:r>
              <a:rPr sz="3000" spc="-5" dirty="0">
                <a:latin typeface="Times New Roman"/>
                <a:cs typeface="Times New Roman"/>
              </a:rPr>
              <a:t>steep angle?</a:t>
            </a:r>
            <a:endParaRPr sz="3000">
              <a:latin typeface="Times New Roman"/>
              <a:cs typeface="Times New Roman"/>
            </a:endParaRPr>
          </a:p>
          <a:p>
            <a:pPr marL="762000" marR="461009" lvl="1" indent="-292100">
              <a:lnSpc>
                <a:spcPts val="3000"/>
              </a:lnSpc>
              <a:spcBef>
                <a:spcPts val="720"/>
              </a:spcBef>
              <a:buChar char="–"/>
              <a:tabLst>
                <a:tab pos="762000" algn="l"/>
              </a:tabLst>
            </a:pPr>
            <a:r>
              <a:rPr sz="2600" spc="-5" dirty="0">
                <a:latin typeface="Times New Roman"/>
                <a:cs typeface="Times New Roman"/>
              </a:rPr>
              <a:t>Even though every ray corresponds to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distance </a:t>
            </a:r>
            <a:r>
              <a:rPr sz="2600" dirty="0">
                <a:latin typeface="Times New Roman"/>
                <a:cs typeface="Times New Roman"/>
              </a:rPr>
              <a:t>of one  </a:t>
            </a:r>
            <a:r>
              <a:rPr sz="2600" spc="-5" dirty="0">
                <a:latin typeface="Times New Roman"/>
                <a:cs typeface="Times New Roman"/>
              </a:rPr>
              <a:t>pixel in the image, the world-space intervals get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larger</a:t>
            </a:r>
            <a:endParaRPr sz="2600">
              <a:latin typeface="Times New Roman"/>
              <a:cs typeface="Times New Roman"/>
            </a:endParaRPr>
          </a:p>
          <a:p>
            <a:pPr marL="762000" lvl="1" indent="-292100">
              <a:spcBef>
                <a:spcPts val="400"/>
              </a:spcBef>
              <a:buChar char="–"/>
              <a:tabLst>
                <a:tab pos="762000" algn="l"/>
              </a:tabLst>
            </a:pPr>
            <a:r>
              <a:rPr sz="2600" dirty="0">
                <a:latin typeface="Times New Roman"/>
                <a:cs typeface="Times New Roman"/>
              </a:rPr>
              <a:t>At </a:t>
            </a:r>
            <a:r>
              <a:rPr sz="2600" spc="-5" dirty="0">
                <a:latin typeface="Times New Roman"/>
                <a:cs typeface="Times New Roman"/>
              </a:rPr>
              <a:t>some point, </a:t>
            </a:r>
            <a:r>
              <a:rPr sz="2600" dirty="0">
                <a:latin typeface="Times New Roman"/>
                <a:cs typeface="Times New Roman"/>
              </a:rPr>
              <a:t>we </a:t>
            </a:r>
            <a:r>
              <a:rPr sz="2600" spc="-5" dirty="0">
                <a:latin typeface="Times New Roman"/>
                <a:cs typeface="Times New Roman"/>
              </a:rPr>
              <a:t>start missing the squares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altogether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9045" y="5665344"/>
            <a:ext cx="7788909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– If we </a:t>
            </a:r>
            <a:r>
              <a:rPr sz="2600" spc="-5" dirty="0">
                <a:latin typeface="Times New Roman"/>
                <a:cs typeface="Times New Roman"/>
              </a:rPr>
              <a:t>just take </a:t>
            </a:r>
            <a:r>
              <a:rPr sz="2600" dirty="0">
                <a:latin typeface="Times New Roman"/>
                <a:cs typeface="Times New Roman"/>
              </a:rPr>
              <a:t>one </a:t>
            </a:r>
            <a:r>
              <a:rPr sz="2600" spc="-5" dirty="0">
                <a:latin typeface="Times New Roman"/>
                <a:cs typeface="Times New Roman"/>
              </a:rPr>
              <a:t>point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sample</a:t>
            </a:r>
            <a:endParaRPr sz="2600" dirty="0">
              <a:latin typeface="Times New Roman"/>
              <a:cs typeface="Times New Roman"/>
            </a:endParaRPr>
          </a:p>
          <a:p>
            <a:pPr marL="304800">
              <a:lnSpc>
                <a:spcPts val="3060"/>
              </a:lnSpc>
            </a:pPr>
            <a:r>
              <a:rPr sz="2600" spc="-5" dirty="0">
                <a:latin typeface="Times New Roman"/>
                <a:cs typeface="Times New Roman"/>
              </a:rPr>
              <a:t>at the hit location, </a:t>
            </a:r>
            <a:r>
              <a:rPr sz="2600" dirty="0">
                <a:latin typeface="Times New Roman"/>
                <a:cs typeface="Times New Roman"/>
              </a:rPr>
              <a:t>we </a:t>
            </a:r>
            <a:r>
              <a:rPr sz="2600" spc="-5" dirty="0">
                <a:latin typeface="Times New Roman"/>
                <a:cs typeface="Times New Roman"/>
              </a:rPr>
              <a:t>get </a:t>
            </a:r>
            <a:r>
              <a:rPr sz="2600" b="1" spc="-10" dirty="0">
                <a:latin typeface="Times New Roman"/>
                <a:cs typeface="Times New Roman"/>
              </a:rPr>
              <a:t>pretty </a:t>
            </a:r>
            <a:r>
              <a:rPr sz="2600" b="1" spc="-5" dirty="0">
                <a:latin typeface="Times New Roman"/>
                <a:cs typeface="Times New Roman"/>
              </a:rPr>
              <a:t>much random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results</a:t>
            </a:r>
            <a:r>
              <a:rPr sz="2600" spc="-10" dirty="0">
                <a:latin typeface="Times New Roman"/>
                <a:cs typeface="Times New Roman"/>
              </a:rPr>
              <a:t>!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9300" y="4159073"/>
            <a:ext cx="5880100" cy="1200785"/>
          </a:xfrm>
          <a:custGeom>
            <a:avLst/>
            <a:gdLst/>
            <a:ahLst/>
            <a:cxnLst/>
            <a:rect l="l" t="t" r="r" b="b"/>
            <a:pathLst>
              <a:path w="5880100" h="1200785">
                <a:moveTo>
                  <a:pt x="0" y="0"/>
                </a:moveTo>
                <a:lnTo>
                  <a:pt x="5880100" y="1200330"/>
                </a:lnTo>
              </a:path>
            </a:pathLst>
          </a:custGeom>
          <a:ln w="101600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4700" y="52070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8800" y="49022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2900" y="45974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2400" y="4292601"/>
            <a:ext cx="774700" cy="159385"/>
          </a:xfrm>
          <a:custGeom>
            <a:avLst/>
            <a:gdLst/>
            <a:ahLst/>
            <a:cxnLst/>
            <a:rect l="l" t="t" r="r" b="b"/>
            <a:pathLst>
              <a:path w="774700" h="159385">
                <a:moveTo>
                  <a:pt x="0" y="0"/>
                </a:moveTo>
                <a:lnTo>
                  <a:pt x="774700" y="158930"/>
                </a:lnTo>
              </a:path>
            </a:pathLst>
          </a:custGeom>
          <a:ln w="10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7600" y="3428873"/>
            <a:ext cx="0" cy="2553335"/>
          </a:xfrm>
          <a:custGeom>
            <a:avLst/>
            <a:gdLst/>
            <a:ahLst/>
            <a:cxnLst/>
            <a:rect l="l" t="t" r="r" b="b"/>
            <a:pathLst>
              <a:path h="2553335">
                <a:moveTo>
                  <a:pt x="0" y="0"/>
                </a:moveTo>
                <a:lnTo>
                  <a:pt x="0" y="25528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6734" y="4705946"/>
            <a:ext cx="2082164" cy="413384"/>
          </a:xfrm>
          <a:custGeom>
            <a:avLst/>
            <a:gdLst/>
            <a:ahLst/>
            <a:cxnLst/>
            <a:rect l="l" t="t" r="r" b="b"/>
            <a:pathLst>
              <a:path w="2082165" h="413385">
                <a:moveTo>
                  <a:pt x="0" y="413066"/>
                </a:moveTo>
                <a:lnTo>
                  <a:pt x="12457" y="410594"/>
                </a:lnTo>
                <a:lnTo>
                  <a:pt x="2081765" y="0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29500" y="5050815"/>
            <a:ext cx="132080" cy="120014"/>
          </a:xfrm>
          <a:custGeom>
            <a:avLst/>
            <a:gdLst/>
            <a:ahLst/>
            <a:cxnLst/>
            <a:rect l="l" t="t" r="r" b="b"/>
            <a:pathLst>
              <a:path w="132079" h="120014">
                <a:moveTo>
                  <a:pt x="107721" y="0"/>
                </a:moveTo>
                <a:lnTo>
                  <a:pt x="0" y="83515"/>
                </a:lnTo>
                <a:lnTo>
                  <a:pt x="131457" y="119583"/>
                </a:lnTo>
                <a:lnTo>
                  <a:pt x="89687" y="65722"/>
                </a:lnTo>
                <a:lnTo>
                  <a:pt x="10772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7289" y="4711700"/>
            <a:ext cx="2741295" cy="326390"/>
          </a:xfrm>
          <a:custGeom>
            <a:avLst/>
            <a:gdLst/>
            <a:ahLst/>
            <a:cxnLst/>
            <a:rect l="l" t="t" r="r" b="b"/>
            <a:pathLst>
              <a:path w="2741295" h="326389">
                <a:moveTo>
                  <a:pt x="0" y="326072"/>
                </a:moveTo>
                <a:lnTo>
                  <a:pt x="12611" y="324572"/>
                </a:lnTo>
                <a:lnTo>
                  <a:pt x="274121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9100" y="4972139"/>
            <a:ext cx="128270" cy="121285"/>
          </a:xfrm>
          <a:custGeom>
            <a:avLst/>
            <a:gdLst/>
            <a:ahLst/>
            <a:cxnLst/>
            <a:rect l="l" t="t" r="r" b="b"/>
            <a:pathLst>
              <a:path w="128270" h="121285">
                <a:moveTo>
                  <a:pt x="113868" y="0"/>
                </a:moveTo>
                <a:lnTo>
                  <a:pt x="0" y="74930"/>
                </a:lnTo>
                <a:lnTo>
                  <a:pt x="128270" y="121069"/>
                </a:lnTo>
                <a:lnTo>
                  <a:pt x="90804" y="64134"/>
                </a:lnTo>
                <a:lnTo>
                  <a:pt x="11386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36545" y="4711700"/>
            <a:ext cx="3452495" cy="170180"/>
          </a:xfrm>
          <a:custGeom>
            <a:avLst/>
            <a:gdLst/>
            <a:ahLst/>
            <a:cxnLst/>
            <a:rect l="l" t="t" r="r" b="b"/>
            <a:pathLst>
              <a:path w="3452495" h="170179">
                <a:moveTo>
                  <a:pt x="0" y="169830"/>
                </a:moveTo>
                <a:lnTo>
                  <a:pt x="12684" y="169205"/>
                </a:lnTo>
                <a:lnTo>
                  <a:pt x="3451955" y="0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7901" y="4818532"/>
            <a:ext cx="125095" cy="121920"/>
          </a:xfrm>
          <a:custGeom>
            <a:avLst/>
            <a:gdLst/>
            <a:ahLst/>
            <a:cxnLst/>
            <a:rect l="l" t="t" r="r" b="b"/>
            <a:pathLst>
              <a:path w="125095" h="121920">
                <a:moveTo>
                  <a:pt x="118783" y="0"/>
                </a:moveTo>
                <a:lnTo>
                  <a:pt x="0" y="66865"/>
                </a:lnTo>
                <a:lnTo>
                  <a:pt x="124764" y="121767"/>
                </a:lnTo>
                <a:lnTo>
                  <a:pt x="91325" y="62382"/>
                </a:lnTo>
                <a:lnTo>
                  <a:pt x="11878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3122" y="4607709"/>
            <a:ext cx="4785995" cy="104139"/>
          </a:xfrm>
          <a:custGeom>
            <a:avLst/>
            <a:gdLst/>
            <a:ahLst/>
            <a:cxnLst/>
            <a:rect l="l" t="t" r="r" b="b"/>
            <a:pathLst>
              <a:path w="4785995" h="104139">
                <a:moveTo>
                  <a:pt x="0" y="0"/>
                </a:moveTo>
                <a:lnTo>
                  <a:pt x="12696" y="275"/>
                </a:lnTo>
                <a:lnTo>
                  <a:pt x="4785378" y="103989"/>
                </a:lnTo>
              </a:path>
            </a:pathLst>
          </a:custGeom>
          <a:ln w="254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1" y="4547704"/>
            <a:ext cx="123825" cy="121920"/>
          </a:xfrm>
          <a:custGeom>
            <a:avLst/>
            <a:gdLst/>
            <a:ahLst/>
            <a:cxnLst/>
            <a:rect l="l" t="t" r="r" b="b"/>
            <a:pathLst>
              <a:path w="123825" h="121920">
                <a:moveTo>
                  <a:pt x="123215" y="0"/>
                </a:moveTo>
                <a:lnTo>
                  <a:pt x="0" y="58293"/>
                </a:lnTo>
                <a:lnTo>
                  <a:pt x="120561" y="121894"/>
                </a:lnTo>
                <a:lnTo>
                  <a:pt x="91414" y="60286"/>
                </a:lnTo>
                <a:lnTo>
                  <a:pt x="1232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8235" y="4070928"/>
            <a:ext cx="7300595" cy="645160"/>
          </a:xfrm>
          <a:custGeom>
            <a:avLst/>
            <a:gdLst/>
            <a:ahLst/>
            <a:cxnLst/>
            <a:rect l="l" t="t" r="r" b="b"/>
            <a:pathLst>
              <a:path w="7300595" h="645160">
                <a:moveTo>
                  <a:pt x="0" y="0"/>
                </a:moveTo>
                <a:lnTo>
                  <a:pt x="12650" y="1117"/>
                </a:lnTo>
                <a:lnTo>
                  <a:pt x="7300265" y="644872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9800" y="4013999"/>
            <a:ext cx="127000" cy="121920"/>
          </a:xfrm>
          <a:custGeom>
            <a:avLst/>
            <a:gdLst/>
            <a:ahLst/>
            <a:cxnLst/>
            <a:rect l="l" t="t" r="r" b="b"/>
            <a:pathLst>
              <a:path w="127000" h="121920">
                <a:moveTo>
                  <a:pt x="126810" y="0"/>
                </a:moveTo>
                <a:lnTo>
                  <a:pt x="0" y="49999"/>
                </a:lnTo>
                <a:lnTo>
                  <a:pt x="116083" y="121450"/>
                </a:lnTo>
                <a:lnTo>
                  <a:pt x="91085" y="58039"/>
                </a:lnTo>
                <a:lnTo>
                  <a:pt x="12681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44218" y="4388774"/>
            <a:ext cx="2369820" cy="501015"/>
          </a:xfrm>
          <a:custGeom>
            <a:avLst/>
            <a:gdLst/>
            <a:ahLst/>
            <a:cxnLst/>
            <a:rect l="l" t="t" r="r" b="b"/>
            <a:pathLst>
              <a:path w="2369820" h="501014">
                <a:moveTo>
                  <a:pt x="0" y="0"/>
                </a:moveTo>
                <a:lnTo>
                  <a:pt x="31063" y="6564"/>
                </a:lnTo>
                <a:lnTo>
                  <a:pt x="2338487" y="494236"/>
                </a:lnTo>
                <a:lnTo>
                  <a:pt x="2369564" y="500803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9730" y="4763411"/>
            <a:ext cx="53975" cy="254000"/>
          </a:xfrm>
          <a:custGeom>
            <a:avLst/>
            <a:gdLst/>
            <a:ahLst/>
            <a:cxnLst/>
            <a:rect l="l" t="t" r="r" b="b"/>
            <a:pathLst>
              <a:path w="53975" h="254000">
                <a:moveTo>
                  <a:pt x="0" y="253481"/>
                </a:moveTo>
                <a:lnTo>
                  <a:pt x="53569" y="0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4701" y="4261459"/>
            <a:ext cx="53975" cy="254000"/>
          </a:xfrm>
          <a:custGeom>
            <a:avLst/>
            <a:gdLst/>
            <a:ahLst/>
            <a:cxnLst/>
            <a:rect l="l" t="t" r="r" b="b"/>
            <a:pathLst>
              <a:path w="53975" h="254000">
                <a:moveTo>
                  <a:pt x="53569" y="0"/>
                </a:moveTo>
                <a:lnTo>
                  <a:pt x="0" y="253481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3373" y="4922387"/>
            <a:ext cx="1214120" cy="264795"/>
          </a:xfrm>
          <a:custGeom>
            <a:avLst/>
            <a:gdLst/>
            <a:ahLst/>
            <a:cxnLst/>
            <a:rect l="l" t="t" r="r" b="b"/>
            <a:pathLst>
              <a:path w="1214120" h="264795">
                <a:moveTo>
                  <a:pt x="0" y="0"/>
                </a:moveTo>
                <a:lnTo>
                  <a:pt x="31022" y="6756"/>
                </a:lnTo>
                <a:lnTo>
                  <a:pt x="1182923" y="257667"/>
                </a:lnTo>
                <a:lnTo>
                  <a:pt x="1213954" y="264426"/>
                </a:lnTo>
              </a:path>
            </a:pathLst>
          </a:custGeom>
          <a:ln w="63499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22492" y="5060840"/>
            <a:ext cx="55244" cy="253365"/>
          </a:xfrm>
          <a:custGeom>
            <a:avLst/>
            <a:gdLst/>
            <a:ahLst/>
            <a:cxnLst/>
            <a:rect l="l" t="t" r="r" b="b"/>
            <a:pathLst>
              <a:path w="55245" h="253364">
                <a:moveTo>
                  <a:pt x="0" y="253144"/>
                </a:moveTo>
                <a:lnTo>
                  <a:pt x="55136" y="0"/>
                </a:lnTo>
              </a:path>
            </a:pathLst>
          </a:custGeom>
          <a:ln w="63500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3071" y="4795216"/>
            <a:ext cx="55244" cy="253365"/>
          </a:xfrm>
          <a:custGeom>
            <a:avLst/>
            <a:gdLst/>
            <a:ahLst/>
            <a:cxnLst/>
            <a:rect l="l" t="t" r="r" b="b"/>
            <a:pathLst>
              <a:path w="55244" h="253364">
                <a:moveTo>
                  <a:pt x="55136" y="0"/>
                </a:moveTo>
                <a:lnTo>
                  <a:pt x="0" y="253144"/>
                </a:lnTo>
              </a:path>
            </a:pathLst>
          </a:custGeom>
          <a:ln w="63500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1571" y="5214021"/>
            <a:ext cx="617220" cy="125730"/>
          </a:xfrm>
          <a:custGeom>
            <a:avLst/>
            <a:gdLst/>
            <a:ahLst/>
            <a:cxnLst/>
            <a:rect l="l" t="t" r="r" b="b"/>
            <a:pathLst>
              <a:path w="617220" h="125729">
                <a:moveTo>
                  <a:pt x="0" y="0"/>
                </a:moveTo>
                <a:lnTo>
                  <a:pt x="31111" y="6336"/>
                </a:lnTo>
                <a:lnTo>
                  <a:pt x="585739" y="119318"/>
                </a:lnTo>
                <a:lnTo>
                  <a:pt x="616857" y="125656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5306" y="5213305"/>
            <a:ext cx="52069" cy="254000"/>
          </a:xfrm>
          <a:custGeom>
            <a:avLst/>
            <a:gdLst/>
            <a:ahLst/>
            <a:cxnLst/>
            <a:rect l="l" t="t" r="r" b="b"/>
            <a:pathLst>
              <a:path w="52070" h="254000">
                <a:moveTo>
                  <a:pt x="0" y="253867"/>
                </a:moveTo>
                <a:lnTo>
                  <a:pt x="51710" y="0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2972" y="5086527"/>
            <a:ext cx="52069" cy="254000"/>
          </a:xfrm>
          <a:custGeom>
            <a:avLst/>
            <a:gdLst/>
            <a:ahLst/>
            <a:cxnLst/>
            <a:rect l="l" t="t" r="r" b="b"/>
            <a:pathLst>
              <a:path w="52070" h="254000">
                <a:moveTo>
                  <a:pt x="51710" y="0"/>
                </a:moveTo>
                <a:lnTo>
                  <a:pt x="0" y="253867"/>
                </a:lnTo>
              </a:path>
            </a:pathLst>
          </a:custGeom>
          <a:ln w="63500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52821" y="5366168"/>
            <a:ext cx="579120" cy="113664"/>
          </a:xfrm>
          <a:custGeom>
            <a:avLst/>
            <a:gdLst/>
            <a:ahLst/>
            <a:cxnLst/>
            <a:rect l="l" t="t" r="r" b="b"/>
            <a:pathLst>
              <a:path w="579120" h="113664">
                <a:moveTo>
                  <a:pt x="0" y="0"/>
                </a:moveTo>
                <a:lnTo>
                  <a:pt x="31156" y="6108"/>
                </a:lnTo>
                <a:lnTo>
                  <a:pt x="547492" y="107352"/>
                </a:lnTo>
                <a:lnTo>
                  <a:pt x="578657" y="113463"/>
                </a:lnTo>
              </a:path>
            </a:pathLst>
          </a:custGeom>
          <a:ln w="63500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9295" y="5353049"/>
            <a:ext cx="50165" cy="254635"/>
          </a:xfrm>
          <a:custGeom>
            <a:avLst/>
            <a:gdLst/>
            <a:ahLst/>
            <a:cxnLst/>
            <a:rect l="l" t="t" r="r" b="b"/>
            <a:pathLst>
              <a:path w="50164" h="254635">
                <a:moveTo>
                  <a:pt x="0" y="254239"/>
                </a:moveTo>
                <a:lnTo>
                  <a:pt x="49847" y="0"/>
                </a:lnTo>
              </a:path>
            </a:pathLst>
          </a:custGeom>
          <a:ln w="63500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5159" y="5238509"/>
            <a:ext cx="50165" cy="254635"/>
          </a:xfrm>
          <a:custGeom>
            <a:avLst/>
            <a:gdLst/>
            <a:ahLst/>
            <a:cxnLst/>
            <a:rect l="l" t="t" r="r" b="b"/>
            <a:pathLst>
              <a:path w="50164" h="254635">
                <a:moveTo>
                  <a:pt x="49847" y="0"/>
                </a:moveTo>
                <a:lnTo>
                  <a:pt x="0" y="254239"/>
                </a:lnTo>
              </a:path>
            </a:pathLst>
          </a:custGeom>
          <a:ln w="63500">
            <a:solidFill>
              <a:srgbClr val="94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63B3FE-79DD-4A66-A785-22C7DD64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0" y="4274272"/>
            <a:ext cx="811966" cy="811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76400" y="990601"/>
            <a:ext cx="8839200" cy="1905"/>
          </a:xfrm>
          <a:custGeom>
            <a:avLst/>
            <a:gdLst/>
            <a:ahLst/>
            <a:cxnLst/>
            <a:rect l="l" t="t" r="r" b="b"/>
            <a:pathLst>
              <a:path w="8839200" h="1905">
                <a:moveTo>
                  <a:pt x="0" y="0"/>
                </a:moveTo>
                <a:lnTo>
                  <a:pt x="8839200" y="15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177800"/>
            <a:ext cx="8268970" cy="6654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  <a:tab pos="2473325" algn="l"/>
              </a:tabLst>
            </a:pPr>
            <a:r>
              <a:rPr sz="4200" dirty="0">
                <a:solidFill>
                  <a:srgbClr val="000000"/>
                </a:solidFill>
              </a:rPr>
              <a:t>Aliasing	–	</a:t>
            </a:r>
            <a:r>
              <a:rPr sz="4200" spc="-5" dirty="0">
                <a:solidFill>
                  <a:srgbClr val="000000"/>
                </a:solidFill>
              </a:rPr>
              <a:t>What </a:t>
            </a:r>
            <a:r>
              <a:rPr sz="4200" dirty="0">
                <a:solidFill>
                  <a:srgbClr val="000000"/>
                </a:solidFill>
              </a:rPr>
              <a:t>Does it Look</a:t>
            </a:r>
            <a:r>
              <a:rPr sz="4200" spc="-100" dirty="0">
                <a:solidFill>
                  <a:srgbClr val="000000"/>
                </a:solidFill>
              </a:rPr>
              <a:t> </a:t>
            </a:r>
            <a:r>
              <a:rPr sz="4200" dirty="0">
                <a:solidFill>
                  <a:srgbClr val="000000"/>
                </a:solidFill>
              </a:rPr>
              <a:t>Like?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3289300" y="988297"/>
            <a:ext cx="55245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5400000">
            <a:off x="6043444" y="5664905"/>
            <a:ext cx="243656" cy="19858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5" dirty="0">
                <a:latin typeface="Arial"/>
                <a:cs typeface="Arial"/>
              </a:rPr>
              <a:t>Image: </a:t>
            </a:r>
            <a:r>
              <a:rPr sz="1600" dirty="0">
                <a:latin typeface="Arial"/>
                <a:cs typeface="Arial"/>
              </a:rPr>
              <a:t>Xiaohu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Zhang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C2ED49-F26D-4A9E-ABC3-9CC158D19522}"/>
              </a:ext>
            </a:extLst>
          </p:cNvPr>
          <p:cNvSpPr/>
          <p:nvPr/>
        </p:nvSpPr>
        <p:spPr>
          <a:xfrm>
            <a:off x="797791" y="1012954"/>
            <a:ext cx="10751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GillSansMT"/>
              </a:rPr>
              <a:t>Most things in the real world are </a:t>
            </a:r>
            <a:r>
              <a:rPr lang="en-US" sz="2800" b="1" i="1" dirty="0">
                <a:solidFill>
                  <a:srgbClr val="FF0000"/>
                </a:solidFill>
                <a:latin typeface="GillSansMT-Italic"/>
              </a:rPr>
              <a:t>continuous</a:t>
            </a:r>
            <a:r>
              <a:rPr lang="en-US" sz="2800" dirty="0">
                <a:solidFill>
                  <a:srgbClr val="000000"/>
                </a:solidFill>
                <a:latin typeface="GillSansMT"/>
              </a:rPr>
              <a:t>, yet everything in a computer is </a:t>
            </a:r>
            <a:r>
              <a:rPr lang="en-US" sz="2800" b="1" i="1" dirty="0">
                <a:solidFill>
                  <a:srgbClr val="FF0000"/>
                </a:solidFill>
                <a:latin typeface="GillSansMT-Italic"/>
              </a:rPr>
              <a:t>discrete</a:t>
            </a:r>
          </a:p>
          <a:p>
            <a:endParaRPr lang="en-US" sz="2800" i="1" dirty="0">
              <a:solidFill>
                <a:srgbClr val="000000"/>
              </a:solidFill>
              <a:latin typeface="GillSansMT-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GillSansMT"/>
              </a:rPr>
              <a:t>The process of mapping a continuous </a:t>
            </a:r>
            <a:r>
              <a:rPr lang="en-US" sz="2800" b="1" dirty="0">
                <a:solidFill>
                  <a:srgbClr val="0070C0"/>
                </a:solidFill>
                <a:latin typeface="GillSansMT"/>
              </a:rPr>
              <a:t>function</a:t>
            </a:r>
            <a:r>
              <a:rPr lang="en-US" sz="2800" dirty="0">
                <a:solidFill>
                  <a:srgbClr val="A02936"/>
                </a:solidFill>
                <a:latin typeface="GillSansM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SansMT"/>
              </a:rPr>
              <a:t>to a discrete one is called </a:t>
            </a:r>
            <a:r>
              <a:rPr lang="en-US" sz="2800" i="1" dirty="0">
                <a:solidFill>
                  <a:srgbClr val="FF0000"/>
                </a:solidFill>
                <a:latin typeface="GillSansMT-Italic"/>
              </a:rPr>
              <a:t>sampling</a:t>
            </a:r>
          </a:p>
          <a:p>
            <a:endParaRPr lang="en-US" sz="2800" i="1" dirty="0">
              <a:solidFill>
                <a:srgbClr val="FF0000"/>
              </a:solidFill>
              <a:latin typeface="GillSansMT-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GillSansMT"/>
              </a:rPr>
              <a:t>The process of mapping a continuous </a:t>
            </a:r>
            <a:r>
              <a:rPr lang="en-US" sz="2800" b="1" dirty="0">
                <a:solidFill>
                  <a:srgbClr val="0070C0"/>
                </a:solidFill>
                <a:latin typeface="GillSansMT"/>
              </a:rPr>
              <a:t>variable</a:t>
            </a:r>
            <a:r>
              <a:rPr lang="en-US" sz="2800" dirty="0">
                <a:solidFill>
                  <a:srgbClr val="A02936"/>
                </a:solidFill>
                <a:latin typeface="GillSansM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SansMT"/>
              </a:rPr>
              <a:t>to a discrete one is called </a:t>
            </a:r>
            <a:r>
              <a:rPr lang="en-US" sz="2800" i="1" dirty="0">
                <a:solidFill>
                  <a:srgbClr val="FF0000"/>
                </a:solidFill>
                <a:latin typeface="GillSansMT-Italic"/>
              </a:rPr>
              <a:t>quantization</a:t>
            </a:r>
          </a:p>
          <a:p>
            <a:endParaRPr lang="en-US" sz="2800" i="1" dirty="0">
              <a:solidFill>
                <a:srgbClr val="FF0000"/>
              </a:solidFill>
              <a:latin typeface="GillSansMT-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GillSansMT"/>
              </a:rPr>
              <a:t>To represent or render an image using a computer, we must both sample and quantize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71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9F487-CFD7-4E8C-9FE7-17F77FC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10" y="2045060"/>
            <a:ext cx="8589922" cy="3026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8DDBA6-2C94-483E-946C-403F29D3A55C}"/>
              </a:ext>
            </a:extLst>
          </p:cNvPr>
          <p:cNvSpPr/>
          <p:nvPr/>
        </p:nvSpPr>
        <p:spPr>
          <a:xfrm>
            <a:off x="2523651" y="5071919"/>
            <a:ext cx="213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5" dirty="0">
                <a:latin typeface="Arial"/>
                <a:cs typeface="Arial"/>
              </a:rPr>
              <a:t>continuous  </a:t>
            </a:r>
            <a:r>
              <a:rPr lang="en-US" b="1" dirty="0">
                <a:latin typeface="Arial"/>
                <a:cs typeface="Arial"/>
              </a:rPr>
              <a:t>value</a:t>
            </a:r>
            <a:endParaRPr lang="en-US" b="1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245CF5D-9F31-4078-9EEE-8F7E0F860BA2}"/>
              </a:ext>
            </a:extLst>
          </p:cNvPr>
          <p:cNvSpPr txBox="1"/>
          <p:nvPr/>
        </p:nvSpPr>
        <p:spPr>
          <a:xfrm>
            <a:off x="7500163" y="5066777"/>
            <a:ext cx="1825280" cy="3282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52400" marR="5080" indent="-139700">
              <a:lnSpc>
                <a:spcPts val="2300"/>
              </a:lnSpc>
              <a:spcBef>
                <a:spcPts val="259"/>
              </a:spcBef>
            </a:pPr>
            <a:r>
              <a:rPr sz="2000" b="1" dirty="0">
                <a:latin typeface="Arial"/>
                <a:cs typeface="Arial"/>
              </a:rPr>
              <a:t>discre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  value</a:t>
            </a:r>
          </a:p>
        </p:txBody>
      </p:sp>
    </p:spTree>
    <p:extLst>
      <p:ext uri="{BB962C8B-B14F-4D97-AF65-F5344CB8AC3E}">
        <p14:creationId xmlns:p14="http://schemas.microsoft.com/office/powerpoint/2010/main" val="346686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Goal: help an observer interpret the content  of an image</a:t>
            </a:r>
          </a:p>
          <a:p>
            <a:pPr marL="509588" indent="-509588"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Developing a basic understanding of the visual process is important</a:t>
            </a:r>
          </a:p>
          <a:p>
            <a:pPr marL="465138" indent="-465138"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Brief coverage of human visual perception follows</a:t>
            </a:r>
          </a:p>
          <a:p>
            <a:pPr marL="1139825" indent="-449263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– Emphasis on concepts that relate to  subsequent material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Elements of visual perception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C514D-A3FA-4D61-8BCC-AFD550AF9358}"/>
              </a:ext>
            </a:extLst>
          </p:cNvPr>
          <p:cNvSpPr/>
          <p:nvPr/>
        </p:nvSpPr>
        <p:spPr>
          <a:xfrm>
            <a:off x="535709" y="646546"/>
            <a:ext cx="109820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0" i="0" u="none" strike="noStrike" baseline="0" dirty="0">
              <a:latin typeface="Helvetica" panose="020B0604020202020204" pitchFamily="34" charset="0"/>
            </a:endParaRPr>
          </a:p>
          <a:p>
            <a:endParaRPr lang="en-US" sz="4400" dirty="0">
              <a:latin typeface="Helvetica" panose="020B0604020202020204" pitchFamily="34" charset="0"/>
            </a:endParaRPr>
          </a:p>
          <a:p>
            <a:endParaRPr lang="en-US" sz="4400" b="0" i="0" u="none" strike="noStrike" baseline="0" dirty="0">
              <a:latin typeface="Helvetica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439EB-BEF0-4974-8141-F4055169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45" y="1503080"/>
            <a:ext cx="9065500" cy="1598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C012A-31DC-4C77-9266-697A3748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4110182"/>
            <a:ext cx="10400146" cy="1797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BE24B4-A629-4307-AC6A-B4DE2E034922}"/>
              </a:ext>
            </a:extLst>
          </p:cNvPr>
          <p:cNvSpPr/>
          <p:nvPr/>
        </p:nvSpPr>
        <p:spPr>
          <a:xfrm>
            <a:off x="1117599" y="238925"/>
            <a:ext cx="3720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Helvetica" panose="020B0604020202020204" pitchFamily="34" charset="0"/>
              </a:rPr>
              <a:t>Down-sampling</a:t>
            </a:r>
          </a:p>
        </p:txBody>
      </p:sp>
    </p:spTree>
    <p:extLst>
      <p:ext uri="{BB962C8B-B14F-4D97-AF65-F5344CB8AC3E}">
        <p14:creationId xmlns:p14="http://schemas.microsoft.com/office/powerpoint/2010/main" val="380449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F077E2-779A-4C2B-986B-9DFCB8FE825F}"/>
              </a:ext>
            </a:extLst>
          </p:cNvPr>
          <p:cNvSpPr/>
          <p:nvPr/>
        </p:nvSpPr>
        <p:spPr>
          <a:xfrm>
            <a:off x="831268" y="859065"/>
            <a:ext cx="103077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rebuchetMS-Bold"/>
              </a:rPr>
              <a:t>Aliasing</a:t>
            </a:r>
            <a:r>
              <a:rPr lang="en-US" sz="2800" b="1" i="0" u="none" strike="noStrike" baseline="0" dirty="0">
                <a:latin typeface="TrebuchetMS-Bold"/>
              </a:rPr>
              <a:t> </a:t>
            </a:r>
            <a:r>
              <a:rPr lang="en-US" sz="2800" b="0" i="0" u="none" strike="noStrike" baseline="0" dirty="0">
                <a:latin typeface="TrebuchetMS"/>
              </a:rPr>
              <a:t>can arise when you sample a continuous signal or image</a:t>
            </a:r>
          </a:p>
          <a:p>
            <a:pPr marL="738188" lvl="1" indent="-280988"/>
            <a:r>
              <a:rPr lang="en-US" sz="2400" dirty="0">
                <a:latin typeface="ArialMT"/>
              </a:rPr>
              <a:t>– </a:t>
            </a:r>
            <a:r>
              <a:rPr lang="en-US" sz="2400" dirty="0">
                <a:latin typeface="TrebuchetMS"/>
              </a:rPr>
              <a:t>occurs when your sampling rate is not high enough to capture the amount of detail in your image</a:t>
            </a:r>
          </a:p>
          <a:p>
            <a:pPr lvl="1"/>
            <a:r>
              <a:rPr lang="en-US" sz="2400" dirty="0">
                <a:latin typeface="ArialMT"/>
              </a:rPr>
              <a:t>– </a:t>
            </a:r>
            <a:r>
              <a:rPr lang="en-US" sz="2400" dirty="0">
                <a:latin typeface="TrebuchetMS"/>
              </a:rPr>
              <a:t>Can give you the wrong signal/image—an </a:t>
            </a:r>
            <a:r>
              <a:rPr lang="en-US" sz="2400" i="1" dirty="0">
                <a:latin typeface="TrebuchetMS-Italic"/>
              </a:rPr>
              <a:t>alias</a:t>
            </a:r>
          </a:p>
          <a:p>
            <a:pPr lvl="1"/>
            <a:r>
              <a:rPr lang="en-US" sz="2800" dirty="0">
                <a:latin typeface="ArialMT"/>
              </a:rPr>
              <a:t>–</a:t>
            </a:r>
            <a:r>
              <a:rPr lang="en-US" sz="3200" dirty="0">
                <a:latin typeface="ArialMT"/>
              </a:rPr>
              <a:t> </a:t>
            </a:r>
            <a:r>
              <a:rPr lang="en-US" sz="2400" dirty="0">
                <a:latin typeface="TrebuchetMS"/>
              </a:rPr>
              <a:t>the sampling rate must be high enough to capture the highest frequency in the image</a:t>
            </a:r>
            <a:endParaRPr lang="en-US" sz="2400" dirty="0"/>
          </a:p>
          <a:p>
            <a:endParaRPr lang="en-US" sz="2800" b="0" i="0" u="none" strike="noStrike" baseline="0" dirty="0">
              <a:latin typeface="TrebuchetMS"/>
            </a:endParaRPr>
          </a:p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rebuchetMS"/>
              </a:rPr>
              <a:t>To avoid aliasing</a:t>
            </a:r>
            <a:r>
              <a:rPr lang="en-US" sz="2800" b="0" i="0" u="none" strike="noStrike" baseline="0" dirty="0">
                <a:latin typeface="TrebuchetMS"/>
              </a:rPr>
              <a:t>:</a:t>
            </a:r>
          </a:p>
          <a:p>
            <a:pPr lvl="1"/>
            <a:r>
              <a:rPr lang="en-US" sz="2400" dirty="0">
                <a:latin typeface="ArialMT"/>
              </a:rPr>
              <a:t>– </a:t>
            </a:r>
            <a:r>
              <a:rPr lang="en-US" sz="2400" dirty="0">
                <a:latin typeface="TrebuchetMS"/>
              </a:rPr>
              <a:t>sampling rate ≥ 2 * max frequency in the image</a:t>
            </a:r>
          </a:p>
          <a:p>
            <a:pPr lvl="2"/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TrebuchetMS"/>
              </a:rPr>
              <a:t>said another way: ≥ two samples per cycle</a:t>
            </a:r>
          </a:p>
          <a:p>
            <a:pPr lvl="1"/>
            <a:r>
              <a:rPr lang="en-US" sz="2400" dirty="0">
                <a:latin typeface="ArialMT"/>
              </a:rPr>
              <a:t>– </a:t>
            </a:r>
            <a:r>
              <a:rPr lang="en-US" sz="2400" dirty="0">
                <a:latin typeface="TrebuchetMS"/>
              </a:rPr>
              <a:t>This minimum sampling rate is called the </a:t>
            </a:r>
            <a:r>
              <a:rPr lang="en-US" sz="2400" b="1" dirty="0">
                <a:latin typeface="TrebuchetMS-Bold"/>
              </a:rPr>
              <a:t>Nyquist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28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E24FF-8C41-4861-AC10-FEF873C89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22" y="868567"/>
            <a:ext cx="5591955" cy="29722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BBE369-BC0B-4E94-B483-45A8128BB533}"/>
              </a:ext>
            </a:extLst>
          </p:cNvPr>
          <p:cNvSpPr/>
          <p:nvPr/>
        </p:nvSpPr>
        <p:spPr>
          <a:xfrm>
            <a:off x="513663" y="3954389"/>
            <a:ext cx="869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Amplitude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is the height from the center line to the peak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D4283-84FB-48D8-B2DB-1F463441D3CA}"/>
              </a:ext>
            </a:extLst>
          </p:cNvPr>
          <p:cNvSpPr/>
          <p:nvPr/>
        </p:nvSpPr>
        <p:spPr>
          <a:xfrm>
            <a:off x="513663" y="4466194"/>
            <a:ext cx="10687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Phase Shift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is how far the function is shifted </a:t>
            </a:r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horizontally / vertically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from the usual position.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28F40-F963-4E44-9ED9-FC8C63A213B0}"/>
              </a:ext>
            </a:extLst>
          </p:cNvPr>
          <p:cNvSpPr/>
          <p:nvPr/>
        </p:nvSpPr>
        <p:spPr>
          <a:xfrm>
            <a:off x="513662" y="5209971"/>
            <a:ext cx="109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Period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goes from one peak to the next (or from any point to the next matching point):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30EA1-1DA7-48F8-8E1B-25BBE0842CA3}"/>
              </a:ext>
            </a:extLst>
          </p:cNvPr>
          <p:cNvSpPr/>
          <p:nvPr/>
        </p:nvSpPr>
        <p:spPr>
          <a:xfrm>
            <a:off x="513662" y="5860318"/>
            <a:ext cx="104418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</a:rPr>
              <a:t>frequency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of a trigonometric function is the number of cycles it completes in a given interval. </a:t>
            </a:r>
          </a:p>
        </p:txBody>
      </p:sp>
    </p:spTree>
    <p:extLst>
      <p:ext uri="{BB962C8B-B14F-4D97-AF65-F5344CB8AC3E}">
        <p14:creationId xmlns:p14="http://schemas.microsoft.com/office/powerpoint/2010/main" val="65827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3EAB2-B7DE-4281-835A-55409928D01C}"/>
              </a:ext>
            </a:extLst>
          </p:cNvPr>
          <p:cNvSpPr txBox="1"/>
          <p:nvPr/>
        </p:nvSpPr>
        <p:spPr>
          <a:xfrm>
            <a:off x="4032384" y="2442885"/>
            <a:ext cx="176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Amplitude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C07A6-081A-43D8-9A98-B1E61DFE1C8C}"/>
              </a:ext>
            </a:extLst>
          </p:cNvPr>
          <p:cNvSpPr/>
          <p:nvPr/>
        </p:nvSpPr>
        <p:spPr>
          <a:xfrm>
            <a:off x="3896838" y="961673"/>
            <a:ext cx="5173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F(t)= </a:t>
            </a:r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/>
              <a:t> sin(</a:t>
            </a:r>
            <a:r>
              <a:rPr lang="en-US" sz="4400" b="1" dirty="0">
                <a:solidFill>
                  <a:srgbClr val="0070C0"/>
                </a:solidFill>
              </a:rPr>
              <a:t>f</a:t>
            </a:r>
            <a:r>
              <a:rPr lang="en-US" sz="4400" dirty="0"/>
              <a:t>t) + </a:t>
            </a:r>
            <a:r>
              <a:rPr lang="en-US" sz="4400" dirty="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8513F-7DDB-4E98-A6E2-C0D1B9F6D85C}"/>
              </a:ext>
            </a:extLst>
          </p:cNvPr>
          <p:cNvSpPr txBox="1"/>
          <p:nvPr/>
        </p:nvSpPr>
        <p:spPr>
          <a:xfrm>
            <a:off x="5802191" y="2336235"/>
            <a:ext cx="176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Frequency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4FA62-BBE9-4F4A-954C-C011963C135C}"/>
              </a:ext>
            </a:extLst>
          </p:cNvPr>
          <p:cNvSpPr txBox="1"/>
          <p:nvPr/>
        </p:nvSpPr>
        <p:spPr>
          <a:xfrm>
            <a:off x="7317038" y="2386350"/>
            <a:ext cx="176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7FAD59-CADB-4E3D-A851-65DDCBBC040A}"/>
              </a:ext>
            </a:extLst>
          </p:cNvPr>
          <p:cNvCxnSpPr/>
          <p:nvPr/>
        </p:nvCxnSpPr>
        <p:spPr>
          <a:xfrm flipV="1">
            <a:off x="5099982" y="1585973"/>
            <a:ext cx="154460" cy="8028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AEACE-D89E-4F53-8928-14A9BA44930B}"/>
              </a:ext>
            </a:extLst>
          </p:cNvPr>
          <p:cNvCxnSpPr/>
          <p:nvPr/>
        </p:nvCxnSpPr>
        <p:spPr>
          <a:xfrm flipV="1">
            <a:off x="6380356" y="1566819"/>
            <a:ext cx="154460" cy="8028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594B4E-5692-4996-ABB0-31F5A7EEFC78}"/>
              </a:ext>
            </a:extLst>
          </p:cNvPr>
          <p:cNvCxnSpPr/>
          <p:nvPr/>
        </p:nvCxnSpPr>
        <p:spPr>
          <a:xfrm flipV="1">
            <a:off x="7440991" y="1583514"/>
            <a:ext cx="154460" cy="8028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ine function">
            <a:extLst>
              <a:ext uri="{FF2B5EF4-FFF2-40B4-BE49-F238E27FC236}">
                <a16:creationId xmlns:a16="http://schemas.microsoft.com/office/drawing/2014/main" id="{A0EF1206-4F0F-4FCC-A812-B824B9FE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91" y="3098121"/>
            <a:ext cx="4671347" cy="31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253270D-89AE-4150-928C-4858AA1BB16A}"/>
              </a:ext>
            </a:extLst>
          </p:cNvPr>
          <p:cNvSpPr/>
          <p:nvPr/>
        </p:nvSpPr>
        <p:spPr>
          <a:xfrm>
            <a:off x="6659423" y="4210002"/>
            <a:ext cx="203200" cy="20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15C903-84E6-4F62-AA4A-EB93777529E1}"/>
              </a:ext>
            </a:extLst>
          </p:cNvPr>
          <p:cNvSpPr/>
          <p:nvPr/>
        </p:nvSpPr>
        <p:spPr>
          <a:xfrm>
            <a:off x="8357154" y="5080784"/>
            <a:ext cx="203200" cy="20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720025-96D2-4D34-9754-2B12671394FB}"/>
              </a:ext>
            </a:extLst>
          </p:cNvPr>
          <p:cNvSpPr/>
          <p:nvPr/>
        </p:nvSpPr>
        <p:spPr>
          <a:xfrm>
            <a:off x="9668102" y="5016247"/>
            <a:ext cx="203200" cy="20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B1633-4E60-4A14-A7B0-EAFB042B3147}"/>
              </a:ext>
            </a:extLst>
          </p:cNvPr>
          <p:cNvSpPr txBox="1"/>
          <p:nvPr/>
        </p:nvSpPr>
        <p:spPr>
          <a:xfrm>
            <a:off x="9341805" y="2728789"/>
            <a:ext cx="253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cycle in period time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F65B1-9804-48B0-9FF0-2D15ACB02B4E}"/>
                  </a:ext>
                </a:extLst>
              </p:cNvPr>
              <p:cNvSpPr txBox="1"/>
              <p:nvPr/>
            </p:nvSpPr>
            <p:spPr>
              <a:xfrm>
                <a:off x="860310" y="2974258"/>
                <a:ext cx="2937664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𝑆𝑎𝑚𝑝𝑙𝑖𝑛𝑔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𝑅𝑎𝑡𝑒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𝑆𝑎𝑚𝑝𝑙𝑒𝑠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CF65B1-9804-48B0-9FF0-2D15ACB0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10" y="2974258"/>
                <a:ext cx="2937664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CFE35-B214-42C7-84CD-8B1A5B2B8ED3}"/>
                  </a:ext>
                </a:extLst>
              </p:cNvPr>
              <p:cNvSpPr txBox="1"/>
              <p:nvPr/>
            </p:nvSpPr>
            <p:spPr>
              <a:xfrm>
                <a:off x="784666" y="3498376"/>
                <a:ext cx="128644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CFE35-B214-42C7-84CD-8B1A5B2B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6" y="3498376"/>
                <a:ext cx="1286442" cy="569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3E4DA-58BF-451E-B711-7CCA4BACEFC7}"/>
                  </a:ext>
                </a:extLst>
              </p:cNvPr>
              <p:cNvSpPr txBox="1"/>
              <p:nvPr/>
            </p:nvSpPr>
            <p:spPr>
              <a:xfrm>
                <a:off x="832736" y="4139212"/>
                <a:ext cx="3544753" cy="988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Sampling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&gt;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𝑆𝑎𝑚𝑝𝑙𝑒𝑠</m:t>
                        </m:r>
                      </m:num>
                      <m:den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3E4DA-58BF-451E-B711-7CCA4BACE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6" y="4139212"/>
                <a:ext cx="3544753" cy="988476"/>
              </a:xfrm>
              <a:prstGeom prst="rect">
                <a:avLst/>
              </a:prstGeom>
              <a:blipFill>
                <a:blip r:embed="rId5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6DFC60-B12A-4E0C-BE06-BABE33DB6345}"/>
                  </a:ext>
                </a:extLst>
              </p:cNvPr>
              <p:cNvSpPr txBox="1"/>
              <p:nvPr/>
            </p:nvSpPr>
            <p:spPr>
              <a:xfrm>
                <a:off x="1332258" y="5522668"/>
                <a:ext cx="3071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𝑆𝑎𝑚𝑝𝑙𝑖𝑛𝑔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6DFC60-B12A-4E0C-BE06-BABE33DB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58" y="5522668"/>
                <a:ext cx="3071034" cy="276999"/>
              </a:xfrm>
              <a:prstGeom prst="rect">
                <a:avLst/>
              </a:prstGeom>
              <a:blipFill>
                <a:blip r:embed="rId6"/>
                <a:stretch>
                  <a:fillRect l="-2187" t="-2222" r="-238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18CCE4D-A867-4FE3-A999-DCB670A957EF}"/>
              </a:ext>
            </a:extLst>
          </p:cNvPr>
          <p:cNvSpPr txBox="1"/>
          <p:nvPr/>
        </p:nvSpPr>
        <p:spPr>
          <a:xfrm>
            <a:off x="304800" y="1990125"/>
            <a:ext cx="293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unknowns, to solve in equation we need 3 points.</a:t>
            </a:r>
          </a:p>
          <a:p>
            <a:r>
              <a:rPr lang="en-US" dirty="0"/>
              <a:t>That is mean we need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C75A5-3386-435F-BB54-4A2DDF88707A}"/>
              </a:ext>
            </a:extLst>
          </p:cNvPr>
          <p:cNvSpPr txBox="1"/>
          <p:nvPr/>
        </p:nvSpPr>
        <p:spPr>
          <a:xfrm>
            <a:off x="3896838" y="6312310"/>
            <a:ext cx="204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Nyquist Rate = 2f</a:t>
            </a:r>
          </a:p>
        </p:txBody>
      </p:sp>
    </p:spTree>
    <p:extLst>
      <p:ext uri="{BB962C8B-B14F-4D97-AF65-F5344CB8AC3E}">
        <p14:creationId xmlns:p14="http://schemas.microsoft.com/office/powerpoint/2010/main" val="21345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1140D-E6FE-4678-AF9B-5D137E77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999" y="1015885"/>
            <a:ext cx="6876001" cy="5396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7308B6-2766-4A29-B586-28B1AD869EB9}"/>
              </a:ext>
            </a:extLst>
          </p:cNvPr>
          <p:cNvSpPr/>
          <p:nvPr/>
        </p:nvSpPr>
        <p:spPr>
          <a:xfrm>
            <a:off x="525278" y="246444"/>
            <a:ext cx="2941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rebuchetMS"/>
              </a:rPr>
              <a:t>2D example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46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CDDE23C-4C18-4CCF-8794-373F8488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78" y="114813"/>
            <a:ext cx="451300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t-EE" sz="3200" dirty="0">
                <a:latin typeface="+mj-lt"/>
              </a:rPr>
              <a:t>Types of Image Sensors</a:t>
            </a: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3F55D58E-AFDF-4093-81CC-B838329E66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161448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0485E4F-47CB-45EB-9586-678461F7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385889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t-EE"/>
              <a:t>Single Sensor</a:t>
            </a: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C606A2E4-8074-4BF6-997A-9802AA94F9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3514" y="3394075"/>
            <a:ext cx="6746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4D05BF7C-7D4B-49E0-8D8E-6BF01247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95689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t-EE"/>
              <a:t>Line Sensor</a:t>
            </a:r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0191568C-B887-47CC-87AD-880ABDCEF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713288"/>
            <a:ext cx="685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90BBABFC-27F8-4F1C-827B-6C94CE25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4" y="4344988"/>
            <a:ext cx="170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t-EE"/>
              <a:t>Array Sensor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342556-F27B-4668-8057-A35BF0D3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72" y="651692"/>
            <a:ext cx="8049748" cy="58682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>
            <a:extLst>
              <a:ext uri="{FF2B5EF4-FFF2-40B4-BE49-F238E27FC236}">
                <a16:creationId xmlns:a16="http://schemas.microsoft.com/office/drawing/2014/main" id="{D6A80138-CB8B-46A9-BD76-A9D27A24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2"/>
          <a:stretch>
            <a:fillRect/>
          </a:stretch>
        </p:blipFill>
        <p:spPr bwMode="auto">
          <a:xfrm>
            <a:off x="1630364" y="685801"/>
            <a:ext cx="5761037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6">
            <a:extLst>
              <a:ext uri="{FF2B5EF4-FFF2-40B4-BE49-F238E27FC236}">
                <a16:creationId xmlns:a16="http://schemas.microsoft.com/office/drawing/2014/main" id="{EDD7529C-BD31-444F-BE90-08A15F453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2819400"/>
            <a:ext cx="25908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7">
            <a:extLst>
              <a:ext uri="{FF2B5EF4-FFF2-40B4-BE49-F238E27FC236}">
                <a16:creationId xmlns:a16="http://schemas.microsoft.com/office/drawing/2014/main" id="{823CF94E-AD6F-407A-8F0D-2376C716D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8">
            <a:extLst>
              <a:ext uri="{FF2B5EF4-FFF2-40B4-BE49-F238E27FC236}">
                <a16:creationId xmlns:a16="http://schemas.microsoft.com/office/drawing/2014/main" id="{398C4CF0-A935-48A8-8848-15B7E3B2E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838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t-EE" sz="1400" i="1">
                <a:solidFill>
                  <a:schemeClr val="accent2"/>
                </a:solidFill>
                <a:latin typeface="Times New Roman" panose="02020603050405020304" pitchFamily="18" charset="0"/>
              </a:rPr>
              <a:t>y (intensity values)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6A13BD-5AC0-48F4-8C96-B0D920E4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0"/>
            <a:ext cx="3124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Generating a digital image. (a) Continuous image. (b) A scaling line from A to B in the continuous image, used to illustrate the concepts of sampling and quantization. (c) sampling and quantization. (d) Digital scan line.</a:t>
            </a:r>
            <a:endParaRPr lang="tr-TR" altLang="et-EE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7AC176-3099-4C5C-B7A6-F4D45065D607}"/>
              </a:ext>
            </a:extLst>
          </p:cNvPr>
          <p:cNvGraphicFramePr>
            <a:graphicFrameLocks noGrp="1"/>
          </p:cNvGraphicFramePr>
          <p:nvPr/>
        </p:nvGraphicFramePr>
        <p:xfrm>
          <a:off x="7543801" y="1371600"/>
          <a:ext cx="758825" cy="7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t-E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4" marR="91364" marT="45701" marB="457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t-E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4" marR="91364" marT="45701" marB="457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t-E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4" marR="91364" marT="45701" marB="457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t-E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4" marR="91364" marT="45701" marB="457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3A2BA-69CD-48AC-BEA0-004B912A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747342"/>
            <a:ext cx="11260121" cy="59730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9151441F-F3B9-44E6-BDF9-5369F527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13" y="1855944"/>
            <a:ext cx="4038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8EF27D-AC12-4819-A973-1AFA74931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75273"/>
              </p:ext>
            </p:extLst>
          </p:nvPr>
        </p:nvGraphicFramePr>
        <p:xfrm>
          <a:off x="6206613" y="1855943"/>
          <a:ext cx="4038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t-E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3535BD-5A01-411C-ADC7-28233E39C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2821"/>
              </p:ext>
            </p:extLst>
          </p:nvPr>
        </p:nvGraphicFramePr>
        <p:xfrm>
          <a:off x="1939413" y="1833718"/>
          <a:ext cx="4038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44404-22DC-466A-AF8C-27C717F0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056" y="1164675"/>
            <a:ext cx="7348944" cy="452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BCCE-E8FC-48C8-ABD4-D3C8D8ED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2" y="1978891"/>
            <a:ext cx="4771108" cy="2900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3BEFB-2CEC-47F2-934D-679F9EC07626}"/>
              </a:ext>
            </a:extLst>
          </p:cNvPr>
          <p:cNvSpPr txBox="1"/>
          <p:nvPr/>
        </p:nvSpPr>
        <p:spPr>
          <a:xfrm>
            <a:off x="4843056" y="2835564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B7446-986B-4DC9-B54F-5A8EB1EC2001}"/>
              </a:ext>
            </a:extLst>
          </p:cNvPr>
          <p:cNvSpPr/>
          <p:nvPr/>
        </p:nvSpPr>
        <p:spPr>
          <a:xfrm>
            <a:off x="3944898" y="2859873"/>
            <a:ext cx="4302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Image Formation </a:t>
            </a:r>
          </a:p>
        </p:txBody>
      </p:sp>
    </p:spTree>
    <p:extLst>
      <p:ext uri="{BB962C8B-B14F-4D97-AF65-F5344CB8AC3E}">
        <p14:creationId xmlns:p14="http://schemas.microsoft.com/office/powerpoint/2010/main" val="278713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4AA63F-4175-4ACB-932C-3E62AE3D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31" y="1273033"/>
            <a:ext cx="8999538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93C319A-1223-47EC-B64E-E190F9B2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155" y="688258"/>
            <a:ext cx="2831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t-EE" sz="3200" dirty="0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3725254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A9ECD398-4ED7-44A0-8C42-0FC7F39C9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5304" y="1166017"/>
            <a:ext cx="1154306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t-EE" sz="2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imread</a:t>
            </a:r>
            <a:r>
              <a:rPr lang="en-US" altLang="et-E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() </a:t>
            </a:r>
            <a:r>
              <a:rPr lang="en-US" altLang="et-EE" sz="2200" dirty="0">
                <a:latin typeface="Arial" panose="020B0604020202020204" pitchFamily="34" charset="0"/>
              </a:rPr>
              <a:t>– reading an image with different postfixes</a:t>
            </a:r>
          </a:p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imresize</a:t>
            </a:r>
            <a:r>
              <a:rPr lang="en-US" altLang="et-E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() </a:t>
            </a:r>
            <a:r>
              <a:rPr lang="en-US" altLang="et-EE" sz="2200" dirty="0">
                <a:latin typeface="Arial" panose="020B0604020202020204" pitchFamily="34" charset="0"/>
              </a:rPr>
              <a:t>– resizing an image to any given size</a:t>
            </a:r>
          </a:p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figure </a:t>
            </a:r>
            <a:r>
              <a:rPr lang="en-US" altLang="et-EE" sz="2200" dirty="0">
                <a:latin typeface="Arial" panose="020B0604020202020204" pitchFamily="34" charset="0"/>
              </a:rPr>
              <a:t>– opening a new graphical window</a:t>
            </a:r>
          </a:p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4454525" indent="-4454525">
              <a:buNone/>
            </a:pPr>
            <a:r>
              <a:rPr lang="en-US" altLang="et-E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subplot(#of row, # of col, location) </a:t>
            </a:r>
            <a:r>
              <a:rPr lang="en-US" altLang="et-EE" sz="2200" dirty="0">
                <a:latin typeface="Arial" panose="020B0604020202020204" pitchFamily="34" charset="0"/>
              </a:rPr>
              <a:t>– showing different plots/images in one graphical window</a:t>
            </a:r>
          </a:p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i="1" dirty="0" err="1">
                <a:solidFill>
                  <a:srgbClr val="FF0000"/>
                </a:solidFill>
                <a:latin typeface="Arial" panose="020B0604020202020204" pitchFamily="34" charset="0"/>
              </a:rPr>
              <a:t>imshow</a:t>
            </a:r>
            <a:r>
              <a:rPr lang="en-US" altLang="et-EE" sz="2200" i="1" dirty="0">
                <a:solidFill>
                  <a:srgbClr val="FF0000"/>
                </a:solidFill>
                <a:latin typeface="Arial" panose="020B0604020202020204" pitchFamily="34" charset="0"/>
              </a:rPr>
              <a:t>() </a:t>
            </a:r>
            <a:r>
              <a:rPr lang="en-US" altLang="et-EE" sz="2200" dirty="0">
                <a:latin typeface="Arial" panose="020B0604020202020204" pitchFamily="34" charset="0"/>
              </a:rPr>
              <a:t>– displaying an image</a:t>
            </a:r>
          </a:p>
          <a:p>
            <a:pPr marL="0" indent="0">
              <a:buClr>
                <a:srgbClr val="00B0F0"/>
              </a:buClr>
              <a:buNone/>
            </a:pPr>
            <a:endParaRPr lang="en-US" altLang="et-EE" sz="2200" b="1" dirty="0">
              <a:latin typeface="Arial" panose="020B0604020202020204" pitchFamily="34" charset="0"/>
            </a:endParaRPr>
          </a:p>
        </p:txBody>
      </p:sp>
      <p:pic>
        <p:nvPicPr>
          <p:cNvPr id="9219" name="Picture 12">
            <a:extLst>
              <a:ext uri="{FF2B5EF4-FFF2-40B4-BE49-F238E27FC236}">
                <a16:creationId xmlns:a16="http://schemas.microsoft.com/office/drawing/2014/main" id="{E69BF6DD-3E4F-48D7-A00A-405342AC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4308918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22412-B6DD-42C2-8C66-D22B61F32599}"/>
              </a:ext>
            </a:extLst>
          </p:cNvPr>
          <p:cNvSpPr txBox="1"/>
          <p:nvPr/>
        </p:nvSpPr>
        <p:spPr>
          <a:xfrm>
            <a:off x="9763431" y="6217068"/>
            <a:ext cx="252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Matlab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39C65F9-67BD-4192-BC72-54BD0002D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9992" y="240889"/>
            <a:ext cx="6096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=</a:t>
            </a:r>
            <a:r>
              <a:rPr lang="en-US" altLang="et-EE" sz="2200" dirty="0" err="1">
                <a:latin typeface="Arial" panose="020B0604020202020204" pitchFamily="34" charset="0"/>
              </a:rPr>
              <a:t>imread</a:t>
            </a:r>
            <a:r>
              <a:rPr lang="en-US" altLang="et-EE" sz="2200" dirty="0">
                <a:latin typeface="Arial" panose="020B0604020202020204" pitchFamily="34" charset="0"/>
              </a:rPr>
              <a:t>('obelix.jpg');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=rgb2gray(</a:t>
            </a:r>
            <a:r>
              <a:rPr lang="en-US" altLang="et-EE" sz="2200" dirty="0" err="1">
                <a:latin typeface="Arial" panose="020B0604020202020204" pitchFamily="34" charset="0"/>
              </a:rPr>
              <a:t>imread</a:t>
            </a:r>
            <a:r>
              <a:rPr lang="en-US" altLang="et-EE" sz="2200" dirty="0">
                <a:latin typeface="Arial" panose="020B0604020202020204" pitchFamily="34" charset="0"/>
              </a:rPr>
              <a:t>('obelix.jpg'));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im1=</a:t>
            </a:r>
            <a:r>
              <a:rPr lang="en-US" altLang="et-EE" sz="2200" dirty="0" err="1">
                <a:latin typeface="Arial" panose="020B0604020202020204" pitchFamily="34" charset="0"/>
              </a:rPr>
              <a:t>imresize</a:t>
            </a:r>
            <a:r>
              <a:rPr lang="en-US" altLang="et-EE" sz="2200" dirty="0">
                <a:latin typeface="Arial" panose="020B0604020202020204" pitchFamily="34" charset="0"/>
              </a:rPr>
              <a:t>(</a:t>
            </a: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, [1024 1024]);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im2=imresize(im1, [1024 1024]/2);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im3=imresize(im1, [1024 1024]/4);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im4=imresize(im1, [1024 1024]/8);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im5=imresize(im1, [1024 1024]/16);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im6=imresize(im1, [1024 1024]/32);</a:t>
            </a:r>
          </a:p>
          <a:p>
            <a:pPr marL="0" indent="0">
              <a:buNone/>
            </a:pPr>
            <a:endParaRPr lang="de-DE" altLang="et-EE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figure;imshow</a:t>
            </a:r>
            <a:r>
              <a:rPr lang="en-US" altLang="et-EE" sz="2200" dirty="0">
                <a:latin typeface="Arial" panose="020B0604020202020204" pitchFamily="34" charset="0"/>
              </a:rPr>
              <a:t>(im1)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figure;imshow</a:t>
            </a:r>
            <a:r>
              <a:rPr lang="en-US" altLang="et-EE" sz="2200" dirty="0">
                <a:latin typeface="Arial" panose="020B0604020202020204" pitchFamily="34" charset="0"/>
              </a:rPr>
              <a:t>(im2)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figure;imshow</a:t>
            </a:r>
            <a:r>
              <a:rPr lang="en-US" altLang="et-EE" sz="2200" dirty="0">
                <a:latin typeface="Arial" panose="020B0604020202020204" pitchFamily="34" charset="0"/>
              </a:rPr>
              <a:t>(im3)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figure;imshow</a:t>
            </a:r>
            <a:r>
              <a:rPr lang="en-US" altLang="et-EE" sz="2200" dirty="0">
                <a:latin typeface="Arial" panose="020B0604020202020204" pitchFamily="34" charset="0"/>
              </a:rPr>
              <a:t>(im4)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figure;imshow</a:t>
            </a:r>
            <a:r>
              <a:rPr lang="en-US" altLang="et-EE" sz="2200" dirty="0">
                <a:latin typeface="Arial" panose="020B0604020202020204" pitchFamily="34" charset="0"/>
              </a:rPr>
              <a:t>(im5)</a:t>
            </a:r>
            <a:endParaRPr lang="et-EE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altLang="et-EE" sz="2200" dirty="0">
              <a:latin typeface="Arial" panose="020B0604020202020204" pitchFamily="34" charset="0"/>
            </a:endParaRPr>
          </a:p>
          <a:p>
            <a:pPr marL="0" indent="0">
              <a:buClr>
                <a:srgbClr val="00B0F0"/>
              </a:buClr>
              <a:buNone/>
            </a:pPr>
            <a:endParaRPr lang="en-US" altLang="et-EE" sz="2200" b="1" dirty="0">
              <a:latin typeface="Arial" panose="020B0604020202020204" pitchFamily="34" charset="0"/>
            </a:endParaRPr>
          </a:p>
        </p:txBody>
      </p:sp>
      <p:pic>
        <p:nvPicPr>
          <p:cNvPr id="10243" name="Picture 12">
            <a:extLst>
              <a:ext uri="{FF2B5EF4-FFF2-40B4-BE49-F238E27FC236}">
                <a16:creationId xmlns:a16="http://schemas.microsoft.com/office/drawing/2014/main" id="{B3637C56-5DE2-424C-BB92-B96D8E38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459105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0744CC8C-AFC5-405B-86B3-AFEDB2A4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342" y="6448042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 dirty="0"/>
              <a:t>1024</a:t>
            </a: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B0A9AFC7-FA71-4AF4-B84A-61A80C4C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12" y="2642421"/>
            <a:ext cx="3490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C1D57E9B-C47A-44E8-9763-2CCFBD6F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69" y="2781300"/>
            <a:ext cx="2560637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44D98372-E282-4814-9BBC-C0AA1B5E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44" y="2380078"/>
            <a:ext cx="12779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A3F7E3C4-9574-487F-97F9-B64A3793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81" y="1962849"/>
            <a:ext cx="6365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198BE43E-94CF-4C63-B676-B1333245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35" y="1523809"/>
            <a:ext cx="3159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AA41B1D-4475-4B33-8F0A-BC7C40F5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402" y="1193416"/>
            <a:ext cx="1603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3">
            <a:extLst>
              <a:ext uri="{FF2B5EF4-FFF2-40B4-BE49-F238E27FC236}">
                <a16:creationId xmlns:a16="http://schemas.microsoft.com/office/drawing/2014/main" id="{FE8D2537-50F3-4B30-B8C5-0404BBCC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956" y="576103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/>
              <a:t>512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EE3977EE-18F2-4D1E-8526-55F801A8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881" y="3928447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 dirty="0"/>
              <a:t>256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A3E74A89-01C4-453B-9BF1-0617F935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769" y="2933036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/>
              <a:t>128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B0D0088F-683B-489B-ADC4-EE447B67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2566" y="1903778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 dirty="0"/>
              <a:t>64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E5BED145-ADDF-4669-82C4-5EA18BBF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530" y="1358415"/>
            <a:ext cx="412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 dirty="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4">
            <a:extLst>
              <a:ext uri="{FF2B5EF4-FFF2-40B4-BE49-F238E27FC236}">
                <a16:creationId xmlns:a16="http://schemas.microsoft.com/office/drawing/2014/main" id="{CDB65145-F45D-4E5A-9A1A-E40A9B80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609601"/>
            <a:ext cx="2214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t-EE" sz="2200"/>
              <a:t>Quantization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36332C56-1C3D-47F2-A252-43AA8F7C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8-bit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CF9BCE9-C907-4A5A-B7E8-B3DE9739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0388"/>
            <a:ext cx="8999538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3">
            <a:extLst>
              <a:ext uri="{FF2B5EF4-FFF2-40B4-BE49-F238E27FC236}">
                <a16:creationId xmlns:a16="http://schemas.microsoft.com/office/drawing/2014/main" id="{D27A219F-243D-419F-8766-910CE30B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528889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7-bit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1AA52494-C8F4-408D-A7EC-A33D1960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6-bit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F54006FE-416A-4F5B-9E58-095BB059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0825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5-bit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3E4A74BE-E426-4091-9BF7-2ABC590C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00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4-bit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76EC4CC9-723F-4098-A082-8A7E08DA2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4800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3-bit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241C430-D895-4BD1-8C1E-1F7C01EA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800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2-bit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19C3DBB-7C5A-4288-8913-2BB602FC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4800600"/>
            <a:ext cx="139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t-EE" sz="1600" b="0">
                <a:solidFill>
                  <a:srgbClr val="FF0000"/>
                </a:solidFill>
              </a:rPr>
              <a:t>1-bit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B9EF51A-BEA9-4D8C-847F-B56E91429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685801"/>
            <a:ext cx="7315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t-EE" sz="2200" b="1" dirty="0">
                <a:solidFill>
                  <a:srgbClr val="FF0000"/>
                </a:solidFill>
                <a:latin typeface="Arial" panose="020B0604020202020204" pitchFamily="34" charset="0"/>
              </a:rPr>
              <a:t>generating figure of  previous slide </a:t>
            </a:r>
          </a:p>
          <a:p>
            <a:pPr marL="0" indent="0">
              <a:buNone/>
            </a:pPr>
            <a:endParaRPr lang="en-US" altLang="et-EE" sz="22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=</a:t>
            </a:r>
            <a:r>
              <a:rPr lang="en-US" altLang="et-EE" sz="2200" dirty="0" err="1">
                <a:latin typeface="Arial" panose="020B0604020202020204" pitchFamily="34" charset="0"/>
              </a:rPr>
              <a:t>imread</a:t>
            </a:r>
            <a:r>
              <a:rPr lang="en-US" altLang="et-EE" sz="2200" dirty="0">
                <a:latin typeface="Arial" panose="020B0604020202020204" pitchFamily="34" charset="0"/>
              </a:rPr>
              <a:t>('obelix.jpg');</a:t>
            </a:r>
          </a:p>
          <a:p>
            <a:pPr marL="0" indent="0">
              <a:buNone/>
            </a:pP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=rgb2gray(</a:t>
            </a:r>
            <a:r>
              <a:rPr lang="en-US" altLang="et-EE" sz="2200" dirty="0" err="1">
                <a:latin typeface="Arial" panose="020B0604020202020204" pitchFamily="34" charset="0"/>
              </a:rPr>
              <a:t>imread</a:t>
            </a:r>
            <a:r>
              <a:rPr lang="en-US" altLang="et-EE" sz="2200" dirty="0">
                <a:latin typeface="Arial" panose="020B0604020202020204" pitchFamily="34" charset="0"/>
              </a:rPr>
              <a:t>('obelix.jpg'));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im1=</a:t>
            </a:r>
            <a:r>
              <a:rPr lang="en-US" altLang="et-EE" sz="2200" dirty="0" err="1">
                <a:latin typeface="Arial" panose="020B0604020202020204" pitchFamily="34" charset="0"/>
              </a:rPr>
              <a:t>imresize</a:t>
            </a:r>
            <a:r>
              <a:rPr lang="en-US" altLang="et-EE" sz="2200" dirty="0">
                <a:latin typeface="Arial" panose="020B0604020202020204" pitchFamily="34" charset="0"/>
              </a:rPr>
              <a:t>(</a:t>
            </a:r>
            <a:r>
              <a:rPr lang="en-US" altLang="et-EE" sz="2200" dirty="0" err="1">
                <a:latin typeface="Arial" panose="020B0604020202020204" pitchFamily="34" charset="0"/>
              </a:rPr>
              <a:t>im</a:t>
            </a:r>
            <a:r>
              <a:rPr lang="en-US" altLang="et-EE" sz="2200" dirty="0">
                <a:latin typeface="Arial" panose="020B0604020202020204" pitchFamily="34" charset="0"/>
              </a:rPr>
              <a:t>, [1024 1024]);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im2= gray2ind(im1,2^7);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im3= gray2ind(im1,2^6);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im4= gray2ind(im1,2^5);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im5= gray2ind(im1,2^4);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im6= gray2ind(im1,2^3);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im7= gray2ind(im1,2^2);</a:t>
            </a:r>
          </a:p>
          <a:p>
            <a:pPr marL="0" indent="0">
              <a:buNone/>
            </a:pPr>
            <a:r>
              <a:rPr lang="de-DE" altLang="et-EE" sz="2200" dirty="0">
                <a:latin typeface="Arial" panose="020B0604020202020204" pitchFamily="34" charset="0"/>
              </a:rPr>
              <a:t>im8= gray2ind(im1,2^1);</a:t>
            </a:r>
          </a:p>
        </p:txBody>
      </p:sp>
      <p:pic>
        <p:nvPicPr>
          <p:cNvPr id="13315" name="Picture 12">
            <a:extLst>
              <a:ext uri="{FF2B5EF4-FFF2-40B4-BE49-F238E27FC236}">
                <a16:creationId xmlns:a16="http://schemas.microsoft.com/office/drawing/2014/main" id="{57A9CFA8-A3F0-4A5D-ACE0-87D17B04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333567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03BD4E0-8F87-493D-AB95-CAAFF1AA1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93838"/>
            <a:ext cx="76962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figure;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subplot(2,4,1);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(im1,[]);subplot(2,4,2);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(im2,[])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subplot(2,4,3);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(im3,[]);subplot(2,4,4);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(im4,[])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subplot(2,4,5);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(im5,[]);subplot(2,4,6);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(im6,[])</a:t>
            </a:r>
          </a:p>
          <a:p>
            <a:pPr marL="0" indent="0">
              <a:buNone/>
            </a:pPr>
            <a:r>
              <a:rPr lang="en-US" altLang="et-EE" sz="2200" dirty="0">
                <a:latin typeface="Arial" panose="020B0604020202020204" pitchFamily="34" charset="0"/>
              </a:rPr>
              <a:t>subplot(2,4,7);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(im7,[]);subplot(2,4,8);</a:t>
            </a:r>
            <a:r>
              <a:rPr lang="en-US" altLang="et-EE" sz="2200" dirty="0" err="1">
                <a:latin typeface="Arial" panose="020B0604020202020204" pitchFamily="34" charset="0"/>
              </a:rPr>
              <a:t>imshow</a:t>
            </a:r>
            <a:r>
              <a:rPr lang="en-US" altLang="et-EE" sz="2200" dirty="0">
                <a:latin typeface="Arial" panose="020B0604020202020204" pitchFamily="34" charset="0"/>
              </a:rPr>
              <a:t>(im8,[])</a:t>
            </a:r>
          </a:p>
          <a:p>
            <a:pPr marL="0" indent="0">
              <a:buNone/>
            </a:pPr>
            <a:endParaRPr lang="et-EE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altLang="et-EE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altLang="et-EE" sz="2200" dirty="0">
              <a:latin typeface="Arial" panose="020B0604020202020204" pitchFamily="34" charset="0"/>
            </a:endParaRPr>
          </a:p>
          <a:p>
            <a:pPr marL="0" indent="0">
              <a:buClr>
                <a:srgbClr val="00B0F0"/>
              </a:buClr>
              <a:buNone/>
            </a:pPr>
            <a:endParaRPr lang="en-US" altLang="et-EE" sz="2200" b="1" dirty="0">
              <a:latin typeface="Arial" panose="020B0604020202020204" pitchFamily="34" charset="0"/>
            </a:endParaRPr>
          </a:p>
        </p:txBody>
      </p:sp>
      <p:pic>
        <p:nvPicPr>
          <p:cNvPr id="14339" name="Picture 12">
            <a:extLst>
              <a:ext uri="{FF2B5EF4-FFF2-40B4-BE49-F238E27FC236}">
                <a16:creationId xmlns:a16="http://schemas.microsoft.com/office/drawing/2014/main" id="{80AA1F79-EA43-48A7-8BA8-6364BD6B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569542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5BCC-42F9-45A1-B75F-A1A32137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Spatial and Intensity 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5C764A-16C8-4C74-801E-E04374A9902B}"/>
              </a:ext>
            </a:extLst>
          </p:cNvPr>
          <p:cNvSpPr txBox="1">
            <a:spLocks/>
          </p:cNvSpPr>
          <p:nvPr/>
        </p:nvSpPr>
        <p:spPr>
          <a:xfrm>
            <a:off x="685800" y="2586182"/>
            <a:ext cx="10515600" cy="350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0070C0"/>
                </a:solidFill>
              </a:rPr>
              <a:t>Sampling</a:t>
            </a:r>
            <a:r>
              <a:rPr lang="en-US" altLang="en-US" sz="2400" dirty="0"/>
              <a:t> is the principal factor defining the </a:t>
            </a:r>
            <a:r>
              <a:rPr lang="en-US" altLang="en-US" sz="2400" b="1" dirty="0">
                <a:solidFill>
                  <a:srgbClr val="0070C0"/>
                </a:solidFill>
              </a:rPr>
              <a:t>spatial resolution </a:t>
            </a:r>
            <a:r>
              <a:rPr lang="en-US" altLang="en-US" sz="2400" dirty="0"/>
              <a:t>of an image, and </a:t>
            </a:r>
            <a:r>
              <a:rPr lang="en-US" altLang="en-US" sz="2400" b="1" dirty="0"/>
              <a:t>quantization</a:t>
            </a:r>
            <a:r>
              <a:rPr lang="en-US" altLang="en-US" sz="2400" dirty="0"/>
              <a:t> is the principal factor defining the </a:t>
            </a:r>
            <a:r>
              <a:rPr lang="en-US" altLang="en-US" sz="2400" b="1" dirty="0"/>
              <a:t>intensity resolution.</a:t>
            </a:r>
          </a:p>
          <a:p>
            <a:endParaRPr lang="en-US" alt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Spatial resolution </a:t>
            </a:r>
            <a:r>
              <a:rPr lang="en-US" altLang="en-US" sz="2400" dirty="0"/>
              <a:t>- number of rows and columns for example: 128 x128, 256 by 256, etc.; --&gt;see Figs. 2.19 and 2.20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Intensity resolution </a:t>
            </a:r>
            <a:r>
              <a:rPr lang="en-US" altLang="en-US" sz="2400" dirty="0"/>
              <a:t>- number of gray levels for example: 8 bits, 16 bits, etc.; </a:t>
            </a:r>
          </a:p>
        </p:txBody>
      </p:sp>
    </p:spTree>
    <p:extLst>
      <p:ext uri="{BB962C8B-B14F-4D97-AF65-F5344CB8AC3E}">
        <p14:creationId xmlns:p14="http://schemas.microsoft.com/office/powerpoint/2010/main" val="2219860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/>
          <a:srcRect b="24731"/>
          <a:stretch>
            <a:fillRect/>
          </a:stretch>
        </p:blipFill>
        <p:spPr bwMode="auto">
          <a:xfrm>
            <a:off x="2116139" y="1524000"/>
            <a:ext cx="7959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524001" y="0"/>
            <a:ext cx="6481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How to select the suitable size and pixel depth of images 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556900" y="4114800"/>
            <a:ext cx="1771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Low detail image</a:t>
            </a:r>
            <a:endParaRPr lang="th-TH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027006" y="4114800"/>
            <a:ext cx="2180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Medium detail image</a:t>
            </a:r>
            <a:endParaRPr lang="th-TH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7818010" y="4114800"/>
            <a:ext cx="1815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High detail image</a:t>
            </a:r>
            <a:endParaRPr lang="th-TH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693482" y="4572000"/>
            <a:ext cx="1253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Lena image</a:t>
            </a:r>
            <a:endParaRPr lang="th-TH">
              <a:solidFill>
                <a:srgbClr val="FF0000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123748" y="4572000"/>
            <a:ext cx="1944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Cameraman image</a:t>
            </a:r>
            <a:endParaRPr lang="th-TH">
              <a:solidFill>
                <a:srgbClr val="FF0000"/>
              </a:solidFill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27225" y="5257801"/>
            <a:ext cx="67412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To satisfy human mind</a:t>
            </a:r>
          </a:p>
          <a:p>
            <a:pPr marL="457200" indent="-457200"/>
            <a:r>
              <a:rPr lang="en-US" sz="2000" dirty="0"/>
              <a:t> 1. For images of the same size, the low detail image may need </a:t>
            </a:r>
          </a:p>
          <a:p>
            <a:pPr marL="465138" indent="-60325"/>
            <a:r>
              <a:rPr lang="en-US" sz="2000" dirty="0"/>
              <a:t>more pixel depth.</a:t>
            </a:r>
          </a:p>
          <a:p>
            <a:r>
              <a:rPr lang="en-US" sz="2000" dirty="0"/>
              <a:t>2. As an image size increase, fewer gray levels may be needed. </a:t>
            </a:r>
            <a:endParaRPr lang="th-TH" sz="2000" dirty="0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2427289" y="685800"/>
            <a:ext cx="562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word “suitable” is subjective: depending on “subject”.</a:t>
            </a:r>
            <a:endParaRPr lang="th-TH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7942264" y="6461126"/>
            <a:ext cx="272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(Images from Rafael C. Gonzalez and Richard E. </a:t>
            </a:r>
          </a:p>
          <a:p>
            <a:r>
              <a:rPr lang="en-US" sz="1000"/>
              <a:t>Wood, Digital Image Processing, 2</a:t>
            </a:r>
            <a:r>
              <a:rPr lang="en-US" sz="1000" baseline="30000"/>
              <a:t>nd</a:t>
            </a:r>
            <a:r>
              <a:rPr lang="en-US" sz="1000"/>
              <a:t> Edition.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965" y="446296"/>
            <a:ext cx="5735171" cy="8180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z="5250" spc="-9" dirty="0"/>
              <a:t>Neighbors </a:t>
            </a:r>
            <a:r>
              <a:rPr sz="5250" spc="-4" dirty="0"/>
              <a:t>of a</a:t>
            </a:r>
            <a:r>
              <a:rPr sz="5250" spc="-49" dirty="0"/>
              <a:t> </a:t>
            </a:r>
            <a:r>
              <a:rPr sz="5250" spc="-4" dirty="0"/>
              <a:t>Pixel</a:t>
            </a:r>
            <a:endParaRPr sz="5250"/>
          </a:p>
        </p:txBody>
      </p:sp>
      <p:sp>
        <p:nvSpPr>
          <p:cNvPr id="3" name="object 3"/>
          <p:cNvSpPr/>
          <p:nvPr/>
        </p:nvSpPr>
        <p:spPr>
          <a:xfrm>
            <a:off x="3239172" y="1225362"/>
            <a:ext cx="5713319" cy="0"/>
          </a:xfrm>
          <a:custGeom>
            <a:avLst/>
            <a:gdLst/>
            <a:ahLst/>
            <a:cxnLst/>
            <a:rect l="l" t="t" r="r" b="b"/>
            <a:pathLst>
              <a:path w="6475095">
                <a:moveTo>
                  <a:pt x="0" y="0"/>
                </a:moveTo>
                <a:lnTo>
                  <a:pt x="6474714" y="0"/>
                </a:lnTo>
              </a:path>
            </a:pathLst>
          </a:custGeom>
          <a:ln w="708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1736643" y="1556048"/>
            <a:ext cx="8589309" cy="4543717"/>
          </a:xfrm>
          <a:prstGeom prst="rect">
            <a:avLst/>
          </a:prstGeom>
        </p:spPr>
        <p:txBody>
          <a:bodyPr vert="horz" wrap="square" lIns="0" tIns="71157" rIns="0" bIns="0" rtlCol="0">
            <a:spAutoFit/>
          </a:bodyPr>
          <a:lstStyle/>
          <a:p>
            <a:pPr marL="344039" marR="780531" indent="-332832">
              <a:lnSpc>
                <a:spcPts val="3777"/>
              </a:lnSpc>
              <a:spcBef>
                <a:spcPts val="560"/>
              </a:spcBef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Any pixel p</a:t>
            </a:r>
            <a:r>
              <a:rPr sz="3485" i="1" dirty="0">
                <a:latin typeface="Times New Roman"/>
                <a:cs typeface="Times New Roman"/>
              </a:rPr>
              <a:t>(x, y) </a:t>
            </a:r>
            <a:r>
              <a:rPr sz="3485" dirty="0">
                <a:latin typeface="Times New Roman"/>
                <a:cs typeface="Times New Roman"/>
              </a:rPr>
              <a:t>has two vertical and two  horizontal neighbors, given </a:t>
            </a:r>
            <a:r>
              <a:rPr sz="3485" spc="4" dirty="0">
                <a:latin typeface="Times New Roman"/>
                <a:cs typeface="Times New Roman"/>
              </a:rPr>
              <a:t>by</a:t>
            </a:r>
            <a:endParaRPr sz="3485" dirty="0">
              <a:latin typeface="Times New Roman"/>
              <a:cs typeface="Times New Roman"/>
            </a:endParaRPr>
          </a:p>
          <a:p>
            <a:pPr marL="1533607">
              <a:spcBef>
                <a:spcPts val="371"/>
              </a:spcBef>
            </a:pPr>
            <a:r>
              <a:rPr sz="3485" i="1" dirty="0">
                <a:latin typeface="Times New Roman"/>
                <a:cs typeface="Times New Roman"/>
              </a:rPr>
              <a:t>(x+1, y), (x-1, y), (x, y+1), (x,</a:t>
            </a:r>
            <a:r>
              <a:rPr sz="3485" i="1" spc="4" dirty="0">
                <a:latin typeface="Times New Roman"/>
                <a:cs typeface="Times New Roman"/>
              </a:rPr>
              <a:t> </a:t>
            </a:r>
            <a:r>
              <a:rPr sz="3485" i="1" dirty="0">
                <a:latin typeface="Times New Roman"/>
                <a:cs typeface="Times New Roman"/>
              </a:rPr>
              <a:t>y-1)</a:t>
            </a:r>
            <a:endParaRPr sz="3485" dirty="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4765" dirty="0">
              <a:latin typeface="Times New Roman"/>
              <a:cs typeface="Times New Roman"/>
            </a:endParaRPr>
          </a:p>
          <a:p>
            <a:pPr marL="344039" marR="4483" indent="-332832">
              <a:lnSpc>
                <a:spcPts val="3777"/>
              </a:lnSpc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This set of pixels are called the 4-neighbors of  P, and is denoted </a:t>
            </a:r>
            <a:r>
              <a:rPr sz="3485" spc="4" dirty="0">
                <a:latin typeface="Times New Roman"/>
                <a:cs typeface="Times New Roman"/>
              </a:rPr>
              <a:t>by</a:t>
            </a:r>
            <a:r>
              <a:rPr sz="3485" spc="-4" dirty="0">
                <a:latin typeface="Times New Roman"/>
                <a:cs typeface="Times New Roman"/>
              </a:rPr>
              <a:t>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4</a:t>
            </a:r>
            <a:r>
              <a:rPr sz="3485" spc="4" dirty="0">
                <a:latin typeface="Times New Roman"/>
                <a:cs typeface="Times New Roman"/>
              </a:rPr>
              <a:t>(P).</a:t>
            </a:r>
            <a:endParaRPr sz="3485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  <a:buClr>
                <a:srgbClr val="FFFF65"/>
              </a:buClr>
              <a:buFont typeface="Times New Roman"/>
              <a:buChar char="•"/>
            </a:pPr>
            <a:endParaRPr sz="4324" dirty="0">
              <a:latin typeface="Times New Roman"/>
              <a:cs typeface="Times New Roman"/>
            </a:endParaRPr>
          </a:p>
          <a:p>
            <a:pPr marL="344039" indent="-332832"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Each of </a:t>
            </a:r>
            <a:r>
              <a:rPr sz="3485" spc="4" dirty="0">
                <a:latin typeface="Times New Roman"/>
                <a:cs typeface="Times New Roman"/>
              </a:rPr>
              <a:t>them </a:t>
            </a:r>
            <a:r>
              <a:rPr sz="3485" dirty="0">
                <a:latin typeface="Times New Roman"/>
                <a:cs typeface="Times New Roman"/>
              </a:rPr>
              <a:t>are at a unit distance from</a:t>
            </a:r>
            <a:r>
              <a:rPr sz="3485" spc="4" dirty="0">
                <a:latin typeface="Times New Roman"/>
                <a:cs typeface="Times New Roman"/>
              </a:rPr>
              <a:t> </a:t>
            </a:r>
            <a:r>
              <a:rPr sz="3485" dirty="0">
                <a:latin typeface="Times New Roman"/>
                <a:cs typeface="Times New Roman"/>
              </a:rPr>
              <a:t>P.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511" y="1451162"/>
            <a:ext cx="7938807" cy="4918578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344039" marR="276800" indent="-332832">
              <a:lnSpc>
                <a:spcPct val="100400"/>
              </a:lnSpc>
              <a:spcBef>
                <a:spcPts val="79"/>
              </a:spcBef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The four diagonal neighbors of p</a:t>
            </a:r>
            <a:r>
              <a:rPr sz="3485" i="1" dirty="0">
                <a:latin typeface="Times New Roman"/>
                <a:cs typeface="Times New Roman"/>
              </a:rPr>
              <a:t>(x,y) </a:t>
            </a:r>
            <a:r>
              <a:rPr sz="3485" dirty="0">
                <a:latin typeface="Times New Roman"/>
                <a:cs typeface="Times New Roman"/>
              </a:rPr>
              <a:t>are  given</a:t>
            </a:r>
            <a:r>
              <a:rPr sz="3485" spc="-4" dirty="0">
                <a:latin typeface="Times New Roman"/>
                <a:cs typeface="Times New Roman"/>
              </a:rPr>
              <a:t> by,</a:t>
            </a:r>
            <a:endParaRPr sz="3485" dirty="0">
              <a:latin typeface="Times New Roman"/>
              <a:cs typeface="Times New Roman"/>
            </a:endParaRPr>
          </a:p>
          <a:p>
            <a:pPr marL="51549">
              <a:spcBef>
                <a:spcPts val="852"/>
              </a:spcBef>
            </a:pPr>
            <a:r>
              <a:rPr sz="3485" i="1" dirty="0">
                <a:latin typeface="Times New Roman"/>
                <a:cs typeface="Times New Roman"/>
              </a:rPr>
              <a:t>(x+1, y+1), (x+1, y-1), (x-1, y+1), (x-1</a:t>
            </a:r>
            <a:r>
              <a:rPr sz="3485" i="1" spc="49" dirty="0">
                <a:latin typeface="Times New Roman"/>
                <a:cs typeface="Times New Roman"/>
              </a:rPr>
              <a:t> </a:t>
            </a:r>
            <a:r>
              <a:rPr sz="3485" i="1" dirty="0">
                <a:latin typeface="Times New Roman"/>
                <a:cs typeface="Times New Roman"/>
              </a:rPr>
              <a:t>,y-1)</a:t>
            </a:r>
            <a:endParaRPr sz="348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118" dirty="0">
              <a:latin typeface="Times New Roman"/>
              <a:cs typeface="Times New Roman"/>
            </a:endParaRPr>
          </a:p>
          <a:p>
            <a:pPr marL="454983" indent="-443777">
              <a:spcBef>
                <a:spcPts val="4"/>
              </a:spcBef>
              <a:buChar char="•"/>
              <a:tabLst>
                <a:tab pos="454422" algn="l"/>
                <a:tab pos="455543" algn="l"/>
              </a:tabLst>
            </a:pPr>
            <a:r>
              <a:rPr sz="3485" dirty="0">
                <a:latin typeface="Times New Roman"/>
                <a:cs typeface="Times New Roman"/>
              </a:rPr>
              <a:t>This set is denoted </a:t>
            </a:r>
            <a:r>
              <a:rPr sz="3485" spc="4" dirty="0">
                <a:latin typeface="Times New Roman"/>
                <a:cs typeface="Times New Roman"/>
              </a:rPr>
              <a:t>by</a:t>
            </a:r>
            <a:r>
              <a:rPr sz="3485" spc="-4" dirty="0">
                <a:latin typeface="Times New Roman"/>
                <a:cs typeface="Times New Roman"/>
              </a:rPr>
              <a:t>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D</a:t>
            </a:r>
            <a:r>
              <a:rPr sz="3485" spc="4" dirty="0">
                <a:latin typeface="Times New Roman"/>
                <a:cs typeface="Times New Roman"/>
              </a:rPr>
              <a:t>(P).</a:t>
            </a:r>
            <a:endParaRPr sz="3485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  <a:buClr>
                <a:srgbClr val="FFFF65"/>
              </a:buClr>
              <a:buFont typeface="Times New Roman"/>
              <a:buChar char="•"/>
            </a:pPr>
            <a:endParaRPr sz="5118" dirty="0">
              <a:latin typeface="Times New Roman"/>
              <a:cs typeface="Times New Roman"/>
            </a:endParaRPr>
          </a:p>
          <a:p>
            <a:pPr marL="343479" indent="-332272"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Each of </a:t>
            </a:r>
            <a:r>
              <a:rPr sz="3485" spc="4" dirty="0">
                <a:latin typeface="Times New Roman"/>
                <a:cs typeface="Times New Roman"/>
              </a:rPr>
              <a:t>them </a:t>
            </a:r>
            <a:r>
              <a:rPr sz="3485" dirty="0">
                <a:latin typeface="Times New Roman"/>
                <a:cs typeface="Times New Roman"/>
              </a:rPr>
              <a:t>are at Euclidean distance</a:t>
            </a:r>
            <a:r>
              <a:rPr sz="3485" spc="40" dirty="0">
                <a:latin typeface="Times New Roman"/>
                <a:cs typeface="Times New Roman"/>
              </a:rPr>
              <a:t> </a:t>
            </a:r>
            <a:r>
              <a:rPr sz="3485" dirty="0">
                <a:latin typeface="Times New Roman"/>
                <a:cs typeface="Times New Roman"/>
              </a:rPr>
              <a:t>of</a:t>
            </a:r>
          </a:p>
          <a:p>
            <a:pPr marL="344039">
              <a:spcBef>
                <a:spcPts val="13"/>
              </a:spcBef>
            </a:pPr>
            <a:r>
              <a:rPr sz="3485" dirty="0">
                <a:latin typeface="Times New Roman"/>
                <a:cs typeface="Times New Roman"/>
              </a:rPr>
              <a:t>1.414 from</a:t>
            </a:r>
            <a:r>
              <a:rPr sz="3485" spc="-4" dirty="0">
                <a:latin typeface="Times New Roman"/>
                <a:cs typeface="Times New Roman"/>
              </a:rPr>
              <a:t> P.</a:t>
            </a:r>
            <a:endParaRPr sz="348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141" y="446296"/>
            <a:ext cx="8453157" cy="8180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 algn="ctr">
              <a:lnSpc>
                <a:spcPct val="100000"/>
              </a:lnSpc>
              <a:spcBef>
                <a:spcPts val="79"/>
              </a:spcBef>
            </a:pPr>
            <a:r>
              <a:rPr sz="5250" spc="-9" dirty="0"/>
              <a:t>Neighbors </a:t>
            </a:r>
            <a:r>
              <a:rPr sz="5250" spc="-4" dirty="0"/>
              <a:t>of a Pixel</a:t>
            </a:r>
            <a:r>
              <a:rPr sz="5250" spc="-44" dirty="0"/>
              <a:t> </a:t>
            </a:r>
            <a:endParaRPr sz="5250" dirty="0"/>
          </a:p>
        </p:txBody>
      </p:sp>
      <p:sp>
        <p:nvSpPr>
          <p:cNvPr id="4" name="object 4"/>
          <p:cNvSpPr/>
          <p:nvPr/>
        </p:nvSpPr>
        <p:spPr>
          <a:xfrm>
            <a:off x="1880346" y="1225362"/>
            <a:ext cx="8430746" cy="0"/>
          </a:xfrm>
          <a:custGeom>
            <a:avLst/>
            <a:gdLst/>
            <a:ahLst/>
            <a:cxnLst/>
            <a:rect l="l" t="t" r="r" b="b"/>
            <a:pathLst>
              <a:path w="9554845">
                <a:moveTo>
                  <a:pt x="0" y="0"/>
                </a:moveTo>
                <a:lnTo>
                  <a:pt x="9554718" y="0"/>
                </a:lnTo>
              </a:path>
            </a:pathLst>
          </a:custGeom>
          <a:ln w="708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1663849" y="106231"/>
            <a:ext cx="8863853" cy="6645088"/>
          </a:xfrm>
          <a:custGeom>
            <a:avLst/>
            <a:gdLst/>
            <a:ahLst/>
            <a:cxnLst/>
            <a:rect l="l" t="t" r="r" b="b"/>
            <a:pathLst>
              <a:path w="10045700" h="7531100">
                <a:moveTo>
                  <a:pt x="10045446" y="7530846"/>
                </a:moveTo>
                <a:lnTo>
                  <a:pt x="10045446" y="0"/>
                </a:lnTo>
                <a:lnTo>
                  <a:pt x="0" y="0"/>
                </a:lnTo>
                <a:lnTo>
                  <a:pt x="0" y="7530846"/>
                </a:lnTo>
                <a:lnTo>
                  <a:pt x="10045446" y="753084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C46B7-2253-44BB-BB8C-DB99D6725C5E}"/>
              </a:ext>
            </a:extLst>
          </p:cNvPr>
          <p:cNvSpPr/>
          <p:nvPr/>
        </p:nvSpPr>
        <p:spPr>
          <a:xfrm>
            <a:off x="794327" y="2228517"/>
            <a:ext cx="10806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MT"/>
              </a:rPr>
              <a:t>The amount of light reflected by an object in the physical world (3d world) is pass through the lens of the camera and it becomes a 2d signal.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38098-3D2B-44D7-A369-80299AA584FC}"/>
              </a:ext>
            </a:extLst>
          </p:cNvPr>
          <p:cNvSpPr/>
          <p:nvPr/>
        </p:nvSpPr>
        <p:spPr>
          <a:xfrm>
            <a:off x="700239" y="750515"/>
            <a:ext cx="457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MT"/>
              </a:rPr>
              <a:t>image formation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2815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2542" y="2146751"/>
            <a:ext cx="7148232" cy="3722210"/>
          </a:xfrm>
          <a:prstGeom prst="rect">
            <a:avLst/>
          </a:prstGeom>
        </p:spPr>
        <p:txBody>
          <a:bodyPr vert="horz" wrap="square" lIns="0" tIns="71157" rIns="0" bIns="0" rtlCol="0">
            <a:spAutoFit/>
          </a:bodyPr>
          <a:lstStyle/>
          <a:p>
            <a:pPr marL="343479" marR="177062" indent="-332272">
              <a:lnSpc>
                <a:spcPts val="3777"/>
              </a:lnSpc>
              <a:spcBef>
                <a:spcPts val="560"/>
              </a:spcBef>
              <a:buChar char="•"/>
              <a:tabLst>
                <a:tab pos="343479" algn="l"/>
                <a:tab pos="344039" algn="l"/>
              </a:tabLst>
            </a:pPr>
            <a:r>
              <a:rPr sz="3485" dirty="0">
                <a:latin typeface="Times New Roman"/>
                <a:cs typeface="Times New Roman"/>
              </a:rPr>
              <a:t>The </a:t>
            </a:r>
            <a:r>
              <a:rPr sz="3485" spc="-4" dirty="0">
                <a:latin typeface="Times New Roman"/>
                <a:cs typeface="Times New Roman"/>
              </a:rPr>
              <a:t>points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D</a:t>
            </a:r>
            <a:r>
              <a:rPr sz="3485" spc="4" dirty="0">
                <a:latin typeface="Times New Roman"/>
                <a:cs typeface="Times New Roman"/>
              </a:rPr>
              <a:t>(P) </a:t>
            </a:r>
            <a:r>
              <a:rPr sz="3485" dirty="0">
                <a:latin typeface="Times New Roman"/>
                <a:cs typeface="Times New Roman"/>
              </a:rPr>
              <a:t>and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4</a:t>
            </a:r>
            <a:r>
              <a:rPr sz="3485" spc="4" dirty="0">
                <a:latin typeface="Times New Roman"/>
                <a:cs typeface="Times New Roman"/>
              </a:rPr>
              <a:t>(P) </a:t>
            </a:r>
            <a:r>
              <a:rPr sz="3485" dirty="0">
                <a:latin typeface="Times New Roman"/>
                <a:cs typeface="Times New Roman"/>
              </a:rPr>
              <a:t>are  together </a:t>
            </a:r>
            <a:r>
              <a:rPr sz="3485" spc="4" dirty="0">
                <a:latin typeface="Times New Roman"/>
                <a:cs typeface="Times New Roman"/>
              </a:rPr>
              <a:t>known </a:t>
            </a:r>
            <a:r>
              <a:rPr sz="3485" dirty="0">
                <a:latin typeface="Times New Roman"/>
                <a:cs typeface="Times New Roman"/>
              </a:rPr>
              <a:t>as 8-neighbors of the  point P, denoted </a:t>
            </a:r>
            <a:r>
              <a:rPr sz="3485" spc="4" dirty="0">
                <a:latin typeface="Times New Roman"/>
                <a:cs typeface="Times New Roman"/>
              </a:rPr>
              <a:t>by</a:t>
            </a:r>
            <a:r>
              <a:rPr sz="3485" spc="-9" dirty="0">
                <a:latin typeface="Times New Roman"/>
                <a:cs typeface="Times New Roman"/>
              </a:rPr>
              <a:t>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8</a:t>
            </a:r>
            <a:r>
              <a:rPr sz="3485" spc="4" dirty="0">
                <a:latin typeface="Times New Roman"/>
                <a:cs typeface="Times New Roman"/>
              </a:rPr>
              <a:t>(P).</a:t>
            </a:r>
            <a:endParaRPr sz="3485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  <a:buClr>
                <a:srgbClr val="FFFF65"/>
              </a:buClr>
              <a:buFont typeface="Times New Roman"/>
              <a:buChar char="•"/>
            </a:pPr>
            <a:endParaRPr sz="4721" dirty="0">
              <a:latin typeface="Times New Roman"/>
              <a:cs typeface="Times New Roman"/>
            </a:endParaRPr>
          </a:p>
          <a:p>
            <a:pPr marL="343479" marR="4483" indent="-332272">
              <a:lnSpc>
                <a:spcPts val="3777"/>
              </a:lnSpc>
              <a:buChar char="•"/>
              <a:tabLst>
                <a:tab pos="343479" algn="l"/>
                <a:tab pos="344039" algn="l"/>
                <a:tab pos="6314291" algn="l"/>
              </a:tabLst>
            </a:pPr>
            <a:r>
              <a:rPr sz="3485" dirty="0">
                <a:latin typeface="Times New Roman"/>
                <a:cs typeface="Times New Roman"/>
              </a:rPr>
              <a:t>Some of the points in the</a:t>
            </a:r>
            <a:r>
              <a:rPr sz="3485" spc="66" dirty="0">
                <a:latin typeface="Times New Roman"/>
                <a:cs typeface="Times New Roman"/>
              </a:rPr>
              <a:t> </a:t>
            </a:r>
            <a:r>
              <a:rPr sz="3485" spc="4" dirty="0">
                <a:latin typeface="Times New Roman"/>
                <a:cs typeface="Times New Roman"/>
              </a:rPr>
              <a:t>N</a:t>
            </a:r>
            <a:r>
              <a:rPr sz="3441" spc="6" baseline="-21367" dirty="0">
                <a:latin typeface="Times New Roman"/>
                <a:cs typeface="Times New Roman"/>
              </a:rPr>
              <a:t>4</a:t>
            </a:r>
            <a:r>
              <a:rPr sz="3485" spc="4" dirty="0">
                <a:latin typeface="Times New Roman"/>
                <a:cs typeface="Times New Roman"/>
              </a:rPr>
              <a:t>,</a:t>
            </a:r>
            <a:r>
              <a:rPr sz="3485" spc="13" dirty="0">
                <a:latin typeface="Times New Roman"/>
                <a:cs typeface="Times New Roman"/>
              </a:rPr>
              <a:t> N</a:t>
            </a:r>
            <a:r>
              <a:rPr sz="3441" spc="19" baseline="-21367" dirty="0">
                <a:latin typeface="Times New Roman"/>
                <a:cs typeface="Times New Roman"/>
              </a:rPr>
              <a:t>D	</a:t>
            </a:r>
            <a:r>
              <a:rPr sz="3485" dirty="0">
                <a:latin typeface="Times New Roman"/>
                <a:cs typeface="Times New Roman"/>
              </a:rPr>
              <a:t>and  </a:t>
            </a:r>
            <a:r>
              <a:rPr sz="3485" spc="9" dirty="0">
                <a:latin typeface="Times New Roman"/>
                <a:cs typeface="Times New Roman"/>
              </a:rPr>
              <a:t>N</a:t>
            </a:r>
            <a:r>
              <a:rPr sz="3441" spc="13" baseline="-21367" dirty="0">
                <a:latin typeface="Times New Roman"/>
                <a:cs typeface="Times New Roman"/>
              </a:rPr>
              <a:t>8 </a:t>
            </a:r>
            <a:r>
              <a:rPr sz="3485" spc="4" dirty="0">
                <a:latin typeface="Times New Roman"/>
                <a:cs typeface="Times New Roman"/>
              </a:rPr>
              <a:t>may </a:t>
            </a:r>
            <a:r>
              <a:rPr sz="3485" dirty="0">
                <a:latin typeface="Times New Roman"/>
                <a:cs typeface="Times New Roman"/>
              </a:rPr>
              <a:t>fall outside image </a:t>
            </a:r>
            <a:r>
              <a:rPr sz="3485" spc="4" dirty="0">
                <a:latin typeface="Times New Roman"/>
                <a:cs typeface="Times New Roman"/>
              </a:rPr>
              <a:t>when P </a:t>
            </a:r>
            <a:r>
              <a:rPr sz="3485" dirty="0">
                <a:latin typeface="Times New Roman"/>
                <a:cs typeface="Times New Roman"/>
              </a:rPr>
              <a:t>lies  </a:t>
            </a:r>
            <a:r>
              <a:rPr sz="3485" spc="4" dirty="0">
                <a:latin typeface="Times New Roman"/>
                <a:cs typeface="Times New Roman"/>
              </a:rPr>
              <a:t>on </a:t>
            </a:r>
            <a:r>
              <a:rPr sz="3485" dirty="0">
                <a:latin typeface="Times New Roman"/>
                <a:cs typeface="Times New Roman"/>
              </a:rPr>
              <a:t>the border of</a:t>
            </a:r>
            <a:r>
              <a:rPr sz="3485" spc="-9" dirty="0">
                <a:latin typeface="Times New Roman"/>
                <a:cs typeface="Times New Roman"/>
              </a:rPr>
              <a:t> </a:t>
            </a:r>
            <a:r>
              <a:rPr sz="3485" dirty="0">
                <a:latin typeface="Times New Roman"/>
                <a:cs typeface="Times New Roman"/>
              </a:rPr>
              <a:t>image.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80" y="446296"/>
            <a:ext cx="8453157" cy="8180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 algn="ctr">
              <a:lnSpc>
                <a:spcPct val="100000"/>
              </a:lnSpc>
              <a:spcBef>
                <a:spcPts val="79"/>
              </a:spcBef>
            </a:pPr>
            <a:r>
              <a:rPr sz="5250" spc="-9" dirty="0"/>
              <a:t>Neighbors </a:t>
            </a:r>
            <a:r>
              <a:rPr sz="5250" spc="-4" dirty="0"/>
              <a:t>of a Pixel</a:t>
            </a:r>
            <a:r>
              <a:rPr sz="5250" spc="-44" dirty="0"/>
              <a:t> </a:t>
            </a:r>
            <a:endParaRPr sz="5250" dirty="0"/>
          </a:p>
        </p:txBody>
      </p:sp>
      <p:sp>
        <p:nvSpPr>
          <p:cNvPr id="4" name="object 4"/>
          <p:cNvSpPr/>
          <p:nvPr/>
        </p:nvSpPr>
        <p:spPr>
          <a:xfrm>
            <a:off x="1991286" y="1225362"/>
            <a:ext cx="8430746" cy="0"/>
          </a:xfrm>
          <a:custGeom>
            <a:avLst/>
            <a:gdLst/>
            <a:ahLst/>
            <a:cxnLst/>
            <a:rect l="l" t="t" r="r" b="b"/>
            <a:pathLst>
              <a:path w="9554845">
                <a:moveTo>
                  <a:pt x="0" y="0"/>
                </a:moveTo>
                <a:lnTo>
                  <a:pt x="9554718" y="0"/>
                </a:lnTo>
              </a:path>
            </a:pathLst>
          </a:custGeom>
          <a:ln w="708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1663849" y="106231"/>
            <a:ext cx="8863853" cy="6645088"/>
          </a:xfrm>
          <a:custGeom>
            <a:avLst/>
            <a:gdLst/>
            <a:ahLst/>
            <a:cxnLst/>
            <a:rect l="l" t="t" r="r" b="b"/>
            <a:pathLst>
              <a:path w="10045700" h="7531100">
                <a:moveTo>
                  <a:pt x="10045446" y="7530846"/>
                </a:moveTo>
                <a:lnTo>
                  <a:pt x="10045446" y="0"/>
                </a:lnTo>
                <a:lnTo>
                  <a:pt x="0" y="0"/>
                </a:lnTo>
                <a:lnTo>
                  <a:pt x="0" y="7530846"/>
                </a:lnTo>
                <a:lnTo>
                  <a:pt x="10045446" y="753084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0235" y="1529154"/>
            <a:ext cx="2850216" cy="428232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2691" u="heavy" spc="9" dirty="0">
                <a:uFill>
                  <a:solidFill>
                    <a:srgbClr val="FFFF65"/>
                  </a:solidFill>
                </a:uFill>
                <a:latin typeface="Times New Roman"/>
                <a:cs typeface="Times New Roman"/>
              </a:rPr>
              <a:t>Neighbors of a</a:t>
            </a:r>
            <a:r>
              <a:rPr sz="2691" u="heavy" spc="-57" dirty="0">
                <a:uFill>
                  <a:solidFill>
                    <a:srgbClr val="FFFF6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91" u="heavy" spc="9" dirty="0">
                <a:uFill>
                  <a:solidFill>
                    <a:srgbClr val="FFFF65"/>
                  </a:solidFill>
                </a:uFill>
                <a:latin typeface="Times New Roman"/>
                <a:cs typeface="Times New Roman"/>
              </a:rPr>
              <a:t>pixel</a:t>
            </a:r>
            <a:endParaRPr sz="269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317" y="2026696"/>
            <a:ext cx="3895725" cy="38400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28946" marR="4483" indent="-517739">
              <a:lnSpc>
                <a:spcPct val="101099"/>
              </a:lnSpc>
              <a:spcBef>
                <a:spcPts val="75"/>
              </a:spcBef>
              <a:buAutoNum type="alphaLcPeriod"/>
              <a:tabLst>
                <a:tab pos="528386" algn="l"/>
                <a:tab pos="528946" algn="l"/>
              </a:tabLst>
            </a:pPr>
            <a:r>
              <a:rPr sz="2691" spc="9" dirty="0">
                <a:latin typeface="Times New Roman"/>
                <a:cs typeface="Times New Roman"/>
              </a:rPr>
              <a:t>4-neighbors </a:t>
            </a:r>
            <a:r>
              <a:rPr sz="2691" b="1" spc="9" dirty="0">
                <a:latin typeface="Times New Roman"/>
                <a:cs typeface="Times New Roman"/>
              </a:rPr>
              <a:t>of a pixel</a:t>
            </a:r>
            <a:r>
              <a:rPr sz="2691" b="1" spc="-66" dirty="0">
                <a:latin typeface="Times New Roman"/>
                <a:cs typeface="Times New Roman"/>
              </a:rPr>
              <a:t> </a:t>
            </a:r>
            <a:r>
              <a:rPr sz="2691" b="1" spc="13" dirty="0">
                <a:latin typeface="Times New Roman"/>
                <a:cs typeface="Times New Roman"/>
              </a:rPr>
              <a:t>p  </a:t>
            </a:r>
            <a:r>
              <a:rPr sz="2691" b="1" spc="9" dirty="0">
                <a:latin typeface="Times New Roman"/>
                <a:cs typeface="Times New Roman"/>
              </a:rPr>
              <a:t>are </a:t>
            </a:r>
            <a:r>
              <a:rPr sz="2691" b="1" spc="4" dirty="0">
                <a:latin typeface="Times New Roman"/>
                <a:cs typeface="Times New Roman"/>
              </a:rPr>
              <a:t>its </a:t>
            </a:r>
            <a:r>
              <a:rPr sz="2691" b="1" spc="9" dirty="0">
                <a:latin typeface="Times New Roman"/>
                <a:cs typeface="Times New Roman"/>
              </a:rPr>
              <a:t>vertical and  horizontal neighbors  denoted by</a:t>
            </a:r>
            <a:r>
              <a:rPr sz="2691" b="1" dirty="0">
                <a:latin typeface="Times New Roman"/>
                <a:cs typeface="Times New Roman"/>
              </a:rPr>
              <a:t> </a:t>
            </a:r>
            <a:r>
              <a:rPr sz="2691" b="1" spc="13" dirty="0">
                <a:latin typeface="Times New Roman"/>
                <a:cs typeface="Times New Roman"/>
              </a:rPr>
              <a:t>N</a:t>
            </a:r>
            <a:r>
              <a:rPr sz="2713" b="1" spc="19" baseline="-20325" dirty="0">
                <a:latin typeface="Times New Roman"/>
                <a:cs typeface="Times New Roman"/>
              </a:rPr>
              <a:t>4</a:t>
            </a:r>
            <a:r>
              <a:rPr sz="2691" b="1" spc="13" dirty="0">
                <a:latin typeface="Times New Roman"/>
                <a:cs typeface="Times New Roman"/>
              </a:rPr>
              <a:t>(p)</a:t>
            </a:r>
            <a:endParaRPr sz="2691" dirty="0">
              <a:latin typeface="Times New Roman"/>
              <a:cs typeface="Times New Roman"/>
            </a:endParaRPr>
          </a:p>
          <a:p>
            <a:pPr marL="528946" marR="4483" indent="-517739">
              <a:lnSpc>
                <a:spcPct val="101099"/>
              </a:lnSpc>
              <a:spcBef>
                <a:spcPts val="653"/>
              </a:spcBef>
              <a:buAutoNum type="alphaLcPeriod"/>
              <a:tabLst>
                <a:tab pos="528386" algn="l"/>
                <a:tab pos="528946" algn="l"/>
              </a:tabLst>
            </a:pPr>
            <a:r>
              <a:rPr sz="2691" spc="9" dirty="0">
                <a:latin typeface="Times New Roman"/>
                <a:cs typeface="Times New Roman"/>
              </a:rPr>
              <a:t>8-neighbors </a:t>
            </a:r>
            <a:r>
              <a:rPr sz="2691" b="1" spc="9" dirty="0">
                <a:latin typeface="Times New Roman"/>
                <a:cs typeface="Times New Roman"/>
              </a:rPr>
              <a:t>of a pixel</a:t>
            </a:r>
            <a:r>
              <a:rPr sz="2691" b="1" spc="-66" dirty="0">
                <a:latin typeface="Times New Roman"/>
                <a:cs typeface="Times New Roman"/>
              </a:rPr>
              <a:t> </a:t>
            </a:r>
            <a:r>
              <a:rPr sz="2691" b="1" spc="13" dirty="0">
                <a:latin typeface="Times New Roman"/>
                <a:cs typeface="Times New Roman"/>
              </a:rPr>
              <a:t>p  </a:t>
            </a:r>
            <a:r>
              <a:rPr sz="2691" b="1" spc="9" dirty="0">
                <a:latin typeface="Times New Roman"/>
                <a:cs typeface="Times New Roman"/>
              </a:rPr>
              <a:t>are </a:t>
            </a:r>
            <a:r>
              <a:rPr sz="2691" b="1" spc="4" dirty="0">
                <a:latin typeface="Times New Roman"/>
                <a:cs typeface="Times New Roman"/>
              </a:rPr>
              <a:t>its </a:t>
            </a:r>
            <a:r>
              <a:rPr sz="2691" b="1" spc="9" dirty="0">
                <a:latin typeface="Times New Roman"/>
                <a:cs typeface="Times New Roman"/>
              </a:rPr>
              <a:t>vertical  horizontal and 4  diagonal neighbors  denoted by</a:t>
            </a:r>
            <a:r>
              <a:rPr sz="2691" b="1" dirty="0">
                <a:latin typeface="Times New Roman"/>
                <a:cs typeface="Times New Roman"/>
              </a:rPr>
              <a:t> </a:t>
            </a:r>
            <a:r>
              <a:rPr sz="2691" b="1" spc="13" dirty="0">
                <a:latin typeface="Times New Roman"/>
                <a:cs typeface="Times New Roman"/>
              </a:rPr>
              <a:t>N</a:t>
            </a:r>
            <a:r>
              <a:rPr sz="2713" b="1" spc="19" baseline="-20325" dirty="0">
                <a:latin typeface="Times New Roman"/>
                <a:cs typeface="Times New Roman"/>
              </a:rPr>
              <a:t>8</a:t>
            </a:r>
            <a:r>
              <a:rPr sz="2691" b="1" spc="13" dirty="0">
                <a:latin typeface="Times New Roman"/>
                <a:cs typeface="Times New Roman"/>
              </a:rPr>
              <a:t>(p)</a:t>
            </a:r>
            <a:endParaRPr sz="269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5588" y="1580030"/>
            <a:ext cx="3476065" cy="1996888"/>
          </a:xfrm>
          <a:custGeom>
            <a:avLst/>
            <a:gdLst/>
            <a:ahLst/>
            <a:cxnLst/>
            <a:rect l="l" t="t" r="r" b="b"/>
            <a:pathLst>
              <a:path w="3939540" h="2263140">
                <a:moveTo>
                  <a:pt x="0" y="0"/>
                </a:moveTo>
                <a:lnTo>
                  <a:pt x="0" y="2263140"/>
                </a:lnTo>
                <a:lnTo>
                  <a:pt x="3939540" y="2263140"/>
                </a:lnTo>
                <a:lnTo>
                  <a:pt x="3939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835588" y="1580030"/>
            <a:ext cx="3476065" cy="1996888"/>
          </a:xfrm>
          <a:custGeom>
            <a:avLst/>
            <a:gdLst/>
            <a:ahLst/>
            <a:cxnLst/>
            <a:rect l="l" t="t" r="r" b="b"/>
            <a:pathLst>
              <a:path w="3939540" h="2263140">
                <a:moveTo>
                  <a:pt x="0" y="0"/>
                </a:moveTo>
                <a:lnTo>
                  <a:pt x="0" y="2263140"/>
                </a:lnTo>
                <a:lnTo>
                  <a:pt x="3939540" y="2263140"/>
                </a:lnTo>
                <a:lnTo>
                  <a:pt x="3939540" y="0"/>
                </a:lnTo>
                <a:lnTo>
                  <a:pt x="0" y="0"/>
                </a:lnTo>
                <a:close/>
              </a:path>
            </a:pathLst>
          </a:custGeom>
          <a:ln w="10477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792431" y="2462913"/>
            <a:ext cx="141698" cy="182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6978884" y="1723325"/>
            <a:ext cx="98667" cy="9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6978884" y="2462913"/>
            <a:ext cx="98667" cy="9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8605978" y="1709206"/>
            <a:ext cx="98667" cy="98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792431" y="1723325"/>
            <a:ext cx="98667" cy="98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8605978" y="2462913"/>
            <a:ext cx="98667" cy="9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792431" y="3276460"/>
            <a:ext cx="98667" cy="98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6978884" y="3276460"/>
            <a:ext cx="98667" cy="98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605978" y="3276460"/>
            <a:ext cx="98667" cy="98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7442722" y="2638537"/>
            <a:ext cx="159124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p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34031" y="1875864"/>
            <a:ext cx="73959" cy="522754"/>
          </a:xfrm>
          <a:custGeom>
            <a:avLst/>
            <a:gdLst/>
            <a:ahLst/>
            <a:cxnLst/>
            <a:rect l="l" t="t" r="r" b="b"/>
            <a:pathLst>
              <a:path w="83820" h="592455">
                <a:moveTo>
                  <a:pt x="83820" y="83819"/>
                </a:moveTo>
                <a:lnTo>
                  <a:pt x="41909" y="0"/>
                </a:lnTo>
                <a:lnTo>
                  <a:pt x="0" y="83819"/>
                </a:lnTo>
                <a:lnTo>
                  <a:pt x="36575" y="83819"/>
                </a:lnTo>
                <a:lnTo>
                  <a:pt x="36575" y="67056"/>
                </a:lnTo>
                <a:lnTo>
                  <a:pt x="38861" y="64769"/>
                </a:lnTo>
                <a:lnTo>
                  <a:pt x="44957" y="64769"/>
                </a:lnTo>
                <a:lnTo>
                  <a:pt x="47244" y="67056"/>
                </a:lnTo>
                <a:lnTo>
                  <a:pt x="47244" y="83819"/>
                </a:lnTo>
                <a:lnTo>
                  <a:pt x="83820" y="83819"/>
                </a:lnTo>
                <a:close/>
              </a:path>
              <a:path w="83820" h="592455">
                <a:moveTo>
                  <a:pt x="47244" y="83819"/>
                </a:moveTo>
                <a:lnTo>
                  <a:pt x="47244" y="67056"/>
                </a:lnTo>
                <a:lnTo>
                  <a:pt x="44957" y="64769"/>
                </a:lnTo>
                <a:lnTo>
                  <a:pt x="38861" y="64769"/>
                </a:lnTo>
                <a:lnTo>
                  <a:pt x="36575" y="67056"/>
                </a:lnTo>
                <a:lnTo>
                  <a:pt x="36575" y="83819"/>
                </a:lnTo>
                <a:lnTo>
                  <a:pt x="47244" y="83819"/>
                </a:lnTo>
                <a:close/>
              </a:path>
              <a:path w="83820" h="592455">
                <a:moveTo>
                  <a:pt x="47244" y="589788"/>
                </a:moveTo>
                <a:lnTo>
                  <a:pt x="47244" y="83819"/>
                </a:lnTo>
                <a:lnTo>
                  <a:pt x="36575" y="83819"/>
                </a:lnTo>
                <a:lnTo>
                  <a:pt x="36575" y="589788"/>
                </a:lnTo>
                <a:lnTo>
                  <a:pt x="38861" y="592074"/>
                </a:lnTo>
                <a:lnTo>
                  <a:pt x="44957" y="592074"/>
                </a:lnTo>
                <a:lnTo>
                  <a:pt x="47244" y="589788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7940265" y="2504515"/>
            <a:ext cx="596713" cy="73959"/>
          </a:xfrm>
          <a:custGeom>
            <a:avLst/>
            <a:gdLst/>
            <a:ahLst/>
            <a:cxnLst/>
            <a:rect l="l" t="t" r="r" b="b"/>
            <a:pathLst>
              <a:path w="676275" h="83819">
                <a:moveTo>
                  <a:pt x="611124" y="44957"/>
                </a:moveTo>
                <a:lnTo>
                  <a:pt x="611124" y="38861"/>
                </a:lnTo>
                <a:lnTo>
                  <a:pt x="608837" y="36575"/>
                </a:lnTo>
                <a:lnTo>
                  <a:pt x="2285" y="36575"/>
                </a:lnTo>
                <a:lnTo>
                  <a:pt x="0" y="38861"/>
                </a:lnTo>
                <a:lnTo>
                  <a:pt x="0" y="44957"/>
                </a:lnTo>
                <a:lnTo>
                  <a:pt x="2285" y="47243"/>
                </a:lnTo>
                <a:lnTo>
                  <a:pt x="608837" y="47243"/>
                </a:lnTo>
                <a:lnTo>
                  <a:pt x="611124" y="44957"/>
                </a:lnTo>
                <a:close/>
              </a:path>
              <a:path w="676275" h="83819">
                <a:moveTo>
                  <a:pt x="675893" y="41909"/>
                </a:moveTo>
                <a:lnTo>
                  <a:pt x="592074" y="0"/>
                </a:lnTo>
                <a:lnTo>
                  <a:pt x="592074" y="36575"/>
                </a:lnTo>
                <a:lnTo>
                  <a:pt x="608837" y="36575"/>
                </a:lnTo>
                <a:lnTo>
                  <a:pt x="611124" y="38861"/>
                </a:lnTo>
                <a:lnTo>
                  <a:pt x="611124" y="74294"/>
                </a:lnTo>
                <a:lnTo>
                  <a:pt x="675893" y="41909"/>
                </a:lnTo>
                <a:close/>
              </a:path>
              <a:path w="676275" h="83819">
                <a:moveTo>
                  <a:pt x="611124" y="74294"/>
                </a:moveTo>
                <a:lnTo>
                  <a:pt x="611124" y="44957"/>
                </a:lnTo>
                <a:lnTo>
                  <a:pt x="608837" y="47243"/>
                </a:lnTo>
                <a:lnTo>
                  <a:pt x="592074" y="47243"/>
                </a:lnTo>
                <a:lnTo>
                  <a:pt x="592074" y="83819"/>
                </a:lnTo>
                <a:lnTo>
                  <a:pt x="611124" y="74294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7834031" y="2684706"/>
            <a:ext cx="73959" cy="522754"/>
          </a:xfrm>
          <a:custGeom>
            <a:avLst/>
            <a:gdLst/>
            <a:ahLst/>
            <a:cxnLst/>
            <a:rect l="l" t="t" r="r" b="b"/>
            <a:pathLst>
              <a:path w="83820" h="592454">
                <a:moveTo>
                  <a:pt x="83820" y="508253"/>
                </a:moveTo>
                <a:lnTo>
                  <a:pt x="0" y="508253"/>
                </a:lnTo>
                <a:lnTo>
                  <a:pt x="36575" y="581406"/>
                </a:lnTo>
                <a:lnTo>
                  <a:pt x="36575" y="525017"/>
                </a:lnTo>
                <a:lnTo>
                  <a:pt x="38861" y="527303"/>
                </a:lnTo>
                <a:lnTo>
                  <a:pt x="44957" y="527303"/>
                </a:lnTo>
                <a:lnTo>
                  <a:pt x="47244" y="525017"/>
                </a:lnTo>
                <a:lnTo>
                  <a:pt x="47244" y="581405"/>
                </a:lnTo>
                <a:lnTo>
                  <a:pt x="83820" y="508253"/>
                </a:lnTo>
                <a:close/>
              </a:path>
              <a:path w="83820" h="592454">
                <a:moveTo>
                  <a:pt x="47244" y="508253"/>
                </a:moveTo>
                <a:lnTo>
                  <a:pt x="47244" y="2285"/>
                </a:lnTo>
                <a:lnTo>
                  <a:pt x="44957" y="0"/>
                </a:lnTo>
                <a:lnTo>
                  <a:pt x="38861" y="0"/>
                </a:lnTo>
                <a:lnTo>
                  <a:pt x="36575" y="2285"/>
                </a:lnTo>
                <a:lnTo>
                  <a:pt x="36575" y="508253"/>
                </a:lnTo>
                <a:lnTo>
                  <a:pt x="47244" y="508253"/>
                </a:lnTo>
                <a:close/>
              </a:path>
              <a:path w="83820" h="592454">
                <a:moveTo>
                  <a:pt x="47244" y="581405"/>
                </a:moveTo>
                <a:lnTo>
                  <a:pt x="47244" y="525017"/>
                </a:lnTo>
                <a:lnTo>
                  <a:pt x="44957" y="527303"/>
                </a:lnTo>
                <a:lnTo>
                  <a:pt x="38861" y="527303"/>
                </a:lnTo>
                <a:lnTo>
                  <a:pt x="36575" y="525017"/>
                </a:lnTo>
                <a:lnTo>
                  <a:pt x="36575" y="581406"/>
                </a:lnTo>
                <a:lnTo>
                  <a:pt x="41909" y="592073"/>
                </a:lnTo>
                <a:lnTo>
                  <a:pt x="47244" y="581405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7131423" y="2504515"/>
            <a:ext cx="596713" cy="73959"/>
          </a:xfrm>
          <a:custGeom>
            <a:avLst/>
            <a:gdLst/>
            <a:ahLst/>
            <a:cxnLst/>
            <a:rect l="l" t="t" r="r" b="b"/>
            <a:pathLst>
              <a:path w="676275" h="83819">
                <a:moveTo>
                  <a:pt x="83820" y="36575"/>
                </a:moveTo>
                <a:lnTo>
                  <a:pt x="83820" y="0"/>
                </a:lnTo>
                <a:lnTo>
                  <a:pt x="0" y="41909"/>
                </a:lnTo>
                <a:lnTo>
                  <a:pt x="64770" y="74294"/>
                </a:lnTo>
                <a:lnTo>
                  <a:pt x="64770" y="38861"/>
                </a:lnTo>
                <a:lnTo>
                  <a:pt x="67056" y="36575"/>
                </a:lnTo>
                <a:lnTo>
                  <a:pt x="83820" y="36575"/>
                </a:lnTo>
                <a:close/>
              </a:path>
              <a:path w="676275" h="83819">
                <a:moveTo>
                  <a:pt x="675894" y="44957"/>
                </a:moveTo>
                <a:lnTo>
                  <a:pt x="675894" y="38861"/>
                </a:lnTo>
                <a:lnTo>
                  <a:pt x="673608" y="36575"/>
                </a:lnTo>
                <a:lnTo>
                  <a:pt x="67056" y="36575"/>
                </a:lnTo>
                <a:lnTo>
                  <a:pt x="64770" y="38861"/>
                </a:lnTo>
                <a:lnTo>
                  <a:pt x="64770" y="44957"/>
                </a:lnTo>
                <a:lnTo>
                  <a:pt x="67056" y="47243"/>
                </a:lnTo>
                <a:lnTo>
                  <a:pt x="673608" y="47243"/>
                </a:lnTo>
                <a:lnTo>
                  <a:pt x="675894" y="44957"/>
                </a:lnTo>
                <a:close/>
              </a:path>
              <a:path w="676275" h="83819">
                <a:moveTo>
                  <a:pt x="83820" y="83819"/>
                </a:moveTo>
                <a:lnTo>
                  <a:pt x="83820" y="47243"/>
                </a:lnTo>
                <a:lnTo>
                  <a:pt x="67056" y="47243"/>
                </a:lnTo>
                <a:lnTo>
                  <a:pt x="64770" y="44957"/>
                </a:lnTo>
                <a:lnTo>
                  <a:pt x="64770" y="74294"/>
                </a:lnTo>
                <a:lnTo>
                  <a:pt x="83820" y="83819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9365653" y="2860414"/>
            <a:ext cx="669551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22" dirty="0">
                <a:latin typeface="Times New Roman"/>
                <a:cs typeface="Times New Roman"/>
              </a:rPr>
              <a:t>N</a:t>
            </a:r>
            <a:r>
              <a:rPr sz="2316" baseline="-20634" dirty="0">
                <a:latin typeface="Times New Roman"/>
                <a:cs typeface="Times New Roman"/>
              </a:rPr>
              <a:t>4</a:t>
            </a:r>
            <a:r>
              <a:rPr sz="2294" spc="13" dirty="0">
                <a:latin typeface="Times New Roman"/>
                <a:cs typeface="Times New Roman"/>
              </a:rPr>
              <a:t>(p)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64498" y="3918472"/>
            <a:ext cx="3402106" cy="2070847"/>
          </a:xfrm>
          <a:custGeom>
            <a:avLst/>
            <a:gdLst/>
            <a:ahLst/>
            <a:cxnLst/>
            <a:rect l="l" t="t" r="r" b="b"/>
            <a:pathLst>
              <a:path w="3855720" h="2346959">
                <a:moveTo>
                  <a:pt x="0" y="0"/>
                </a:moveTo>
                <a:lnTo>
                  <a:pt x="0" y="2346960"/>
                </a:lnTo>
                <a:lnTo>
                  <a:pt x="3855720" y="2346960"/>
                </a:lnTo>
                <a:lnTo>
                  <a:pt x="3855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748055" y="4860524"/>
            <a:ext cx="141698" cy="181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6934508" y="4120936"/>
            <a:ext cx="97995" cy="98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6934508" y="4860524"/>
            <a:ext cx="97995" cy="98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8561603" y="4106816"/>
            <a:ext cx="97995" cy="986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748055" y="4120936"/>
            <a:ext cx="97995" cy="98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8561603" y="4860524"/>
            <a:ext cx="97995" cy="98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748055" y="5674071"/>
            <a:ext cx="97995" cy="98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6934508" y="5674071"/>
            <a:ext cx="97995" cy="98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8561603" y="5674071"/>
            <a:ext cx="97995" cy="98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7789657" y="4273475"/>
            <a:ext cx="73959" cy="522754"/>
          </a:xfrm>
          <a:custGeom>
            <a:avLst/>
            <a:gdLst/>
            <a:ahLst/>
            <a:cxnLst/>
            <a:rect l="l" t="t" r="r" b="b"/>
            <a:pathLst>
              <a:path w="83820" h="592454">
                <a:moveTo>
                  <a:pt x="83820" y="83819"/>
                </a:moveTo>
                <a:lnTo>
                  <a:pt x="41910" y="0"/>
                </a:lnTo>
                <a:lnTo>
                  <a:pt x="0" y="83819"/>
                </a:lnTo>
                <a:lnTo>
                  <a:pt x="36575" y="83819"/>
                </a:lnTo>
                <a:lnTo>
                  <a:pt x="36575" y="67055"/>
                </a:lnTo>
                <a:lnTo>
                  <a:pt x="38862" y="64769"/>
                </a:lnTo>
                <a:lnTo>
                  <a:pt x="44196" y="64769"/>
                </a:lnTo>
                <a:lnTo>
                  <a:pt x="46481" y="67055"/>
                </a:lnTo>
                <a:lnTo>
                  <a:pt x="46481" y="83819"/>
                </a:lnTo>
                <a:lnTo>
                  <a:pt x="83820" y="83819"/>
                </a:lnTo>
                <a:close/>
              </a:path>
              <a:path w="83820" h="592454">
                <a:moveTo>
                  <a:pt x="46481" y="83819"/>
                </a:moveTo>
                <a:lnTo>
                  <a:pt x="46481" y="67055"/>
                </a:lnTo>
                <a:lnTo>
                  <a:pt x="44196" y="64769"/>
                </a:lnTo>
                <a:lnTo>
                  <a:pt x="38862" y="64769"/>
                </a:lnTo>
                <a:lnTo>
                  <a:pt x="36575" y="67055"/>
                </a:lnTo>
                <a:lnTo>
                  <a:pt x="36575" y="83819"/>
                </a:lnTo>
                <a:lnTo>
                  <a:pt x="46481" y="83819"/>
                </a:lnTo>
                <a:close/>
              </a:path>
              <a:path w="83820" h="592454">
                <a:moveTo>
                  <a:pt x="46481" y="589788"/>
                </a:moveTo>
                <a:lnTo>
                  <a:pt x="46481" y="83819"/>
                </a:lnTo>
                <a:lnTo>
                  <a:pt x="36575" y="83819"/>
                </a:lnTo>
                <a:lnTo>
                  <a:pt x="36575" y="589788"/>
                </a:lnTo>
                <a:lnTo>
                  <a:pt x="38862" y="592074"/>
                </a:lnTo>
                <a:lnTo>
                  <a:pt x="44196" y="592074"/>
                </a:lnTo>
                <a:lnTo>
                  <a:pt x="46481" y="589788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7895889" y="4902124"/>
            <a:ext cx="596713" cy="73959"/>
          </a:xfrm>
          <a:custGeom>
            <a:avLst/>
            <a:gdLst/>
            <a:ahLst/>
            <a:cxnLst/>
            <a:rect l="l" t="t" r="r" b="b"/>
            <a:pathLst>
              <a:path w="676275" h="83820">
                <a:moveTo>
                  <a:pt x="611124" y="44958"/>
                </a:moveTo>
                <a:lnTo>
                  <a:pt x="611124" y="38862"/>
                </a:lnTo>
                <a:lnTo>
                  <a:pt x="608837" y="36575"/>
                </a:lnTo>
                <a:lnTo>
                  <a:pt x="2285" y="36575"/>
                </a:lnTo>
                <a:lnTo>
                  <a:pt x="0" y="38862"/>
                </a:lnTo>
                <a:lnTo>
                  <a:pt x="0" y="44958"/>
                </a:lnTo>
                <a:lnTo>
                  <a:pt x="2285" y="47244"/>
                </a:lnTo>
                <a:lnTo>
                  <a:pt x="608837" y="47244"/>
                </a:lnTo>
                <a:lnTo>
                  <a:pt x="611124" y="44958"/>
                </a:lnTo>
                <a:close/>
              </a:path>
              <a:path w="676275" h="83820">
                <a:moveTo>
                  <a:pt x="675894" y="41910"/>
                </a:moveTo>
                <a:lnTo>
                  <a:pt x="592074" y="0"/>
                </a:lnTo>
                <a:lnTo>
                  <a:pt x="592074" y="36575"/>
                </a:lnTo>
                <a:lnTo>
                  <a:pt x="608837" y="36575"/>
                </a:lnTo>
                <a:lnTo>
                  <a:pt x="611124" y="38862"/>
                </a:lnTo>
                <a:lnTo>
                  <a:pt x="611124" y="74295"/>
                </a:lnTo>
                <a:lnTo>
                  <a:pt x="675894" y="41910"/>
                </a:lnTo>
                <a:close/>
              </a:path>
              <a:path w="676275" h="83820">
                <a:moveTo>
                  <a:pt x="611124" y="74295"/>
                </a:moveTo>
                <a:lnTo>
                  <a:pt x="611124" y="44958"/>
                </a:lnTo>
                <a:lnTo>
                  <a:pt x="608837" y="47244"/>
                </a:lnTo>
                <a:lnTo>
                  <a:pt x="592074" y="47244"/>
                </a:lnTo>
                <a:lnTo>
                  <a:pt x="592074" y="83820"/>
                </a:lnTo>
                <a:lnTo>
                  <a:pt x="611124" y="74295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7789657" y="5082317"/>
            <a:ext cx="73959" cy="522754"/>
          </a:xfrm>
          <a:custGeom>
            <a:avLst/>
            <a:gdLst/>
            <a:ahLst/>
            <a:cxnLst/>
            <a:rect l="l" t="t" r="r" b="b"/>
            <a:pathLst>
              <a:path w="83820" h="592454">
                <a:moveTo>
                  <a:pt x="83820" y="508253"/>
                </a:moveTo>
                <a:lnTo>
                  <a:pt x="0" y="508253"/>
                </a:lnTo>
                <a:lnTo>
                  <a:pt x="36575" y="581405"/>
                </a:lnTo>
                <a:lnTo>
                  <a:pt x="36575" y="525017"/>
                </a:lnTo>
                <a:lnTo>
                  <a:pt x="38862" y="527303"/>
                </a:lnTo>
                <a:lnTo>
                  <a:pt x="44196" y="527303"/>
                </a:lnTo>
                <a:lnTo>
                  <a:pt x="46481" y="525017"/>
                </a:lnTo>
                <a:lnTo>
                  <a:pt x="46481" y="582930"/>
                </a:lnTo>
                <a:lnTo>
                  <a:pt x="83820" y="508253"/>
                </a:lnTo>
                <a:close/>
              </a:path>
              <a:path w="83820" h="592454">
                <a:moveTo>
                  <a:pt x="46481" y="508253"/>
                </a:moveTo>
                <a:lnTo>
                  <a:pt x="46481" y="2286"/>
                </a:lnTo>
                <a:lnTo>
                  <a:pt x="44196" y="0"/>
                </a:lnTo>
                <a:lnTo>
                  <a:pt x="38862" y="0"/>
                </a:lnTo>
                <a:lnTo>
                  <a:pt x="36575" y="2286"/>
                </a:lnTo>
                <a:lnTo>
                  <a:pt x="36575" y="508253"/>
                </a:lnTo>
                <a:lnTo>
                  <a:pt x="46481" y="508253"/>
                </a:lnTo>
                <a:close/>
              </a:path>
              <a:path w="83820" h="592454">
                <a:moveTo>
                  <a:pt x="46481" y="582930"/>
                </a:moveTo>
                <a:lnTo>
                  <a:pt x="46481" y="525017"/>
                </a:lnTo>
                <a:lnTo>
                  <a:pt x="44196" y="527303"/>
                </a:lnTo>
                <a:lnTo>
                  <a:pt x="38862" y="527303"/>
                </a:lnTo>
                <a:lnTo>
                  <a:pt x="36575" y="525017"/>
                </a:lnTo>
                <a:lnTo>
                  <a:pt x="36575" y="581405"/>
                </a:lnTo>
                <a:lnTo>
                  <a:pt x="41910" y="592074"/>
                </a:lnTo>
                <a:lnTo>
                  <a:pt x="46481" y="58293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7087048" y="4902124"/>
            <a:ext cx="596153" cy="73959"/>
          </a:xfrm>
          <a:custGeom>
            <a:avLst/>
            <a:gdLst/>
            <a:ahLst/>
            <a:cxnLst/>
            <a:rect l="l" t="t" r="r" b="b"/>
            <a:pathLst>
              <a:path w="675640" h="83820">
                <a:moveTo>
                  <a:pt x="83820" y="36575"/>
                </a:moveTo>
                <a:lnTo>
                  <a:pt x="83820" y="0"/>
                </a:lnTo>
                <a:lnTo>
                  <a:pt x="0" y="41910"/>
                </a:lnTo>
                <a:lnTo>
                  <a:pt x="64008" y="73913"/>
                </a:lnTo>
                <a:lnTo>
                  <a:pt x="64008" y="38862"/>
                </a:lnTo>
                <a:lnTo>
                  <a:pt x="66294" y="36575"/>
                </a:lnTo>
                <a:lnTo>
                  <a:pt x="83820" y="36575"/>
                </a:lnTo>
                <a:close/>
              </a:path>
              <a:path w="675640" h="83820">
                <a:moveTo>
                  <a:pt x="675132" y="44958"/>
                </a:moveTo>
                <a:lnTo>
                  <a:pt x="675132" y="38862"/>
                </a:lnTo>
                <a:lnTo>
                  <a:pt x="672845" y="36575"/>
                </a:lnTo>
                <a:lnTo>
                  <a:pt x="66294" y="36575"/>
                </a:lnTo>
                <a:lnTo>
                  <a:pt x="64008" y="38862"/>
                </a:lnTo>
                <a:lnTo>
                  <a:pt x="64008" y="44958"/>
                </a:lnTo>
                <a:lnTo>
                  <a:pt x="66294" y="47244"/>
                </a:lnTo>
                <a:lnTo>
                  <a:pt x="672845" y="47244"/>
                </a:lnTo>
                <a:lnTo>
                  <a:pt x="675132" y="44958"/>
                </a:lnTo>
                <a:close/>
              </a:path>
              <a:path w="675640" h="83820">
                <a:moveTo>
                  <a:pt x="83820" y="83820"/>
                </a:moveTo>
                <a:lnTo>
                  <a:pt x="83820" y="47244"/>
                </a:lnTo>
                <a:lnTo>
                  <a:pt x="66294" y="47244"/>
                </a:lnTo>
                <a:lnTo>
                  <a:pt x="64008" y="44958"/>
                </a:lnTo>
                <a:lnTo>
                  <a:pt x="64008" y="73913"/>
                </a:lnTo>
                <a:lnTo>
                  <a:pt x="83820" y="8382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 txBox="1"/>
          <p:nvPr/>
        </p:nvSpPr>
        <p:spPr>
          <a:xfrm>
            <a:off x="6865172" y="4043839"/>
            <a:ext cx="3402106" cy="1758558"/>
          </a:xfrm>
          <a:prstGeom prst="rect">
            <a:avLst/>
          </a:prstGeom>
          <a:ln w="10477">
            <a:solidFill>
              <a:srgbClr val="01010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9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30" dirty="0">
              <a:latin typeface="Times New Roman"/>
              <a:cs typeface="Times New Roman"/>
            </a:endParaRPr>
          </a:p>
          <a:p>
            <a:pPr marR="851132" algn="ctr"/>
            <a:r>
              <a:rPr sz="2294" spc="18" dirty="0">
                <a:latin typeface="Times New Roman"/>
                <a:cs typeface="Times New Roman"/>
              </a:rPr>
              <a:t>p</a:t>
            </a:r>
            <a:endParaRPr sz="2294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R="281843" algn="r"/>
            <a:r>
              <a:rPr sz="2294" spc="22" dirty="0">
                <a:latin typeface="Times New Roman"/>
                <a:cs typeface="Times New Roman"/>
              </a:rPr>
              <a:t>N</a:t>
            </a:r>
            <a:r>
              <a:rPr sz="2316" baseline="-20634" dirty="0">
                <a:latin typeface="Times New Roman"/>
                <a:cs typeface="Times New Roman"/>
              </a:rPr>
              <a:t>8</a:t>
            </a:r>
            <a:r>
              <a:rPr sz="2294" spc="13" dirty="0">
                <a:latin typeface="Times New Roman"/>
                <a:cs typeface="Times New Roman"/>
              </a:rPr>
              <a:t>(p)</a:t>
            </a:r>
            <a:endParaRPr sz="2294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95215" y="4333315"/>
            <a:ext cx="597274" cy="523315"/>
          </a:xfrm>
          <a:custGeom>
            <a:avLst/>
            <a:gdLst/>
            <a:ahLst/>
            <a:cxnLst/>
            <a:rect l="l" t="t" r="r" b="b"/>
            <a:pathLst>
              <a:path w="676909" h="593089">
                <a:moveTo>
                  <a:pt x="616882" y="59247"/>
                </a:moveTo>
                <a:lnTo>
                  <a:pt x="609795" y="51078"/>
                </a:lnTo>
                <a:lnTo>
                  <a:pt x="2286" y="582930"/>
                </a:lnTo>
                <a:lnTo>
                  <a:pt x="0" y="585215"/>
                </a:lnTo>
                <a:lnTo>
                  <a:pt x="0" y="588263"/>
                </a:lnTo>
                <a:lnTo>
                  <a:pt x="1524" y="590550"/>
                </a:lnTo>
                <a:lnTo>
                  <a:pt x="3810" y="592836"/>
                </a:lnTo>
                <a:lnTo>
                  <a:pt x="6858" y="592836"/>
                </a:lnTo>
                <a:lnTo>
                  <a:pt x="9144" y="590550"/>
                </a:lnTo>
                <a:lnTo>
                  <a:pt x="616882" y="59247"/>
                </a:lnTo>
                <a:close/>
              </a:path>
              <a:path w="676909" h="593089">
                <a:moveTo>
                  <a:pt x="676656" y="0"/>
                </a:moveTo>
                <a:lnTo>
                  <a:pt x="585978" y="23622"/>
                </a:lnTo>
                <a:lnTo>
                  <a:pt x="609795" y="51078"/>
                </a:lnTo>
                <a:lnTo>
                  <a:pt x="620268" y="41910"/>
                </a:lnTo>
                <a:lnTo>
                  <a:pt x="622554" y="40386"/>
                </a:lnTo>
                <a:lnTo>
                  <a:pt x="625602" y="40386"/>
                </a:lnTo>
                <a:lnTo>
                  <a:pt x="627888" y="42672"/>
                </a:lnTo>
                <a:lnTo>
                  <a:pt x="629412" y="44958"/>
                </a:lnTo>
                <a:lnTo>
                  <a:pt x="629412" y="73691"/>
                </a:lnTo>
                <a:lnTo>
                  <a:pt x="640842" y="86868"/>
                </a:lnTo>
                <a:lnTo>
                  <a:pt x="676656" y="0"/>
                </a:lnTo>
                <a:close/>
              </a:path>
              <a:path w="676909" h="593089">
                <a:moveTo>
                  <a:pt x="629412" y="48006"/>
                </a:moveTo>
                <a:lnTo>
                  <a:pt x="629412" y="44958"/>
                </a:lnTo>
                <a:lnTo>
                  <a:pt x="627888" y="42672"/>
                </a:lnTo>
                <a:lnTo>
                  <a:pt x="625602" y="40386"/>
                </a:lnTo>
                <a:lnTo>
                  <a:pt x="622554" y="40386"/>
                </a:lnTo>
                <a:lnTo>
                  <a:pt x="620268" y="41910"/>
                </a:lnTo>
                <a:lnTo>
                  <a:pt x="609795" y="51078"/>
                </a:lnTo>
                <a:lnTo>
                  <a:pt x="616882" y="59247"/>
                </a:lnTo>
                <a:lnTo>
                  <a:pt x="627126" y="50292"/>
                </a:lnTo>
                <a:lnTo>
                  <a:pt x="629412" y="48006"/>
                </a:lnTo>
                <a:close/>
              </a:path>
              <a:path w="676909" h="593089">
                <a:moveTo>
                  <a:pt x="629412" y="73691"/>
                </a:moveTo>
                <a:lnTo>
                  <a:pt x="629412" y="48006"/>
                </a:lnTo>
                <a:lnTo>
                  <a:pt x="627126" y="50292"/>
                </a:lnTo>
                <a:lnTo>
                  <a:pt x="616882" y="59247"/>
                </a:lnTo>
                <a:lnTo>
                  <a:pt x="629412" y="73691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7969174" y="5068196"/>
            <a:ext cx="523315" cy="522754"/>
          </a:xfrm>
          <a:custGeom>
            <a:avLst/>
            <a:gdLst/>
            <a:ahLst/>
            <a:cxnLst/>
            <a:rect l="l" t="t" r="r" b="b"/>
            <a:pathLst>
              <a:path w="593090" h="592454">
                <a:moveTo>
                  <a:pt x="537419" y="529051"/>
                </a:moveTo>
                <a:lnTo>
                  <a:pt x="7620" y="0"/>
                </a:lnTo>
                <a:lnTo>
                  <a:pt x="3810" y="0"/>
                </a:lnTo>
                <a:lnTo>
                  <a:pt x="0" y="3810"/>
                </a:lnTo>
                <a:lnTo>
                  <a:pt x="0" y="6858"/>
                </a:lnTo>
                <a:lnTo>
                  <a:pt x="529757" y="536615"/>
                </a:lnTo>
                <a:lnTo>
                  <a:pt x="537419" y="529051"/>
                </a:lnTo>
                <a:close/>
              </a:path>
              <a:path w="593090" h="592454">
                <a:moveTo>
                  <a:pt x="548640" y="577341"/>
                </a:moveTo>
                <a:lnTo>
                  <a:pt x="548640" y="544830"/>
                </a:lnTo>
                <a:lnTo>
                  <a:pt x="544829" y="548640"/>
                </a:lnTo>
                <a:lnTo>
                  <a:pt x="541782" y="548640"/>
                </a:lnTo>
                <a:lnTo>
                  <a:pt x="529757" y="536615"/>
                </a:lnTo>
                <a:lnTo>
                  <a:pt x="503682" y="562356"/>
                </a:lnTo>
                <a:lnTo>
                  <a:pt x="548640" y="577341"/>
                </a:lnTo>
                <a:close/>
              </a:path>
              <a:path w="593090" h="592454">
                <a:moveTo>
                  <a:pt x="548640" y="544830"/>
                </a:moveTo>
                <a:lnTo>
                  <a:pt x="548640" y="541020"/>
                </a:lnTo>
                <a:lnTo>
                  <a:pt x="547116" y="538734"/>
                </a:lnTo>
                <a:lnTo>
                  <a:pt x="537419" y="529051"/>
                </a:lnTo>
                <a:lnTo>
                  <a:pt x="529757" y="536615"/>
                </a:lnTo>
                <a:lnTo>
                  <a:pt x="541782" y="548640"/>
                </a:lnTo>
                <a:lnTo>
                  <a:pt x="544829" y="548640"/>
                </a:lnTo>
                <a:lnTo>
                  <a:pt x="548640" y="544830"/>
                </a:lnTo>
                <a:close/>
              </a:path>
              <a:path w="593090" h="592454">
                <a:moveTo>
                  <a:pt x="592836" y="592074"/>
                </a:moveTo>
                <a:lnTo>
                  <a:pt x="563118" y="503682"/>
                </a:lnTo>
                <a:lnTo>
                  <a:pt x="537419" y="529051"/>
                </a:lnTo>
                <a:lnTo>
                  <a:pt x="547116" y="538734"/>
                </a:lnTo>
                <a:lnTo>
                  <a:pt x="548640" y="541020"/>
                </a:lnTo>
                <a:lnTo>
                  <a:pt x="548640" y="577341"/>
                </a:lnTo>
                <a:lnTo>
                  <a:pt x="592836" y="592074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7087049" y="4259356"/>
            <a:ext cx="596713" cy="597274"/>
          </a:xfrm>
          <a:custGeom>
            <a:avLst/>
            <a:gdLst/>
            <a:ahLst/>
            <a:cxnLst/>
            <a:rect l="l" t="t" r="r" b="b"/>
            <a:pathLst>
              <a:path w="676275" h="676910">
                <a:moveTo>
                  <a:pt x="88391" y="29717"/>
                </a:moveTo>
                <a:lnTo>
                  <a:pt x="0" y="0"/>
                </a:lnTo>
                <a:lnTo>
                  <a:pt x="28956" y="89153"/>
                </a:lnTo>
                <a:lnTo>
                  <a:pt x="43434" y="74675"/>
                </a:lnTo>
                <a:lnTo>
                  <a:pt x="43434" y="48005"/>
                </a:lnTo>
                <a:lnTo>
                  <a:pt x="44958" y="45719"/>
                </a:lnTo>
                <a:lnTo>
                  <a:pt x="47244" y="43433"/>
                </a:lnTo>
                <a:lnTo>
                  <a:pt x="51053" y="43433"/>
                </a:lnTo>
                <a:lnTo>
                  <a:pt x="52577" y="45719"/>
                </a:lnTo>
                <a:lnTo>
                  <a:pt x="62484" y="55625"/>
                </a:lnTo>
                <a:lnTo>
                  <a:pt x="88391" y="29717"/>
                </a:lnTo>
                <a:close/>
              </a:path>
              <a:path w="676275" h="676910">
                <a:moveTo>
                  <a:pt x="62484" y="55625"/>
                </a:moveTo>
                <a:lnTo>
                  <a:pt x="52577" y="45719"/>
                </a:lnTo>
                <a:lnTo>
                  <a:pt x="51053" y="43433"/>
                </a:lnTo>
                <a:lnTo>
                  <a:pt x="47244" y="43433"/>
                </a:lnTo>
                <a:lnTo>
                  <a:pt x="44958" y="45719"/>
                </a:lnTo>
                <a:lnTo>
                  <a:pt x="43434" y="48005"/>
                </a:lnTo>
                <a:lnTo>
                  <a:pt x="43434" y="51053"/>
                </a:lnTo>
                <a:lnTo>
                  <a:pt x="44958" y="53339"/>
                </a:lnTo>
                <a:lnTo>
                  <a:pt x="54870" y="63239"/>
                </a:lnTo>
                <a:lnTo>
                  <a:pt x="62484" y="55625"/>
                </a:lnTo>
                <a:close/>
              </a:path>
              <a:path w="676275" h="676910">
                <a:moveTo>
                  <a:pt x="54870" y="63239"/>
                </a:moveTo>
                <a:lnTo>
                  <a:pt x="44958" y="53339"/>
                </a:lnTo>
                <a:lnTo>
                  <a:pt x="43434" y="51053"/>
                </a:lnTo>
                <a:lnTo>
                  <a:pt x="43434" y="74675"/>
                </a:lnTo>
                <a:lnTo>
                  <a:pt x="54870" y="63239"/>
                </a:lnTo>
                <a:close/>
              </a:path>
              <a:path w="676275" h="676910">
                <a:moveTo>
                  <a:pt x="675893" y="672083"/>
                </a:moveTo>
                <a:lnTo>
                  <a:pt x="675893" y="669035"/>
                </a:lnTo>
                <a:lnTo>
                  <a:pt x="62484" y="55625"/>
                </a:lnTo>
                <a:lnTo>
                  <a:pt x="54870" y="63239"/>
                </a:lnTo>
                <a:lnTo>
                  <a:pt x="666750" y="674369"/>
                </a:lnTo>
                <a:lnTo>
                  <a:pt x="668273" y="676655"/>
                </a:lnTo>
                <a:lnTo>
                  <a:pt x="672084" y="676655"/>
                </a:lnTo>
                <a:lnTo>
                  <a:pt x="673608" y="674369"/>
                </a:lnTo>
                <a:lnTo>
                  <a:pt x="675893" y="672083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7087049" y="5068196"/>
            <a:ext cx="670672" cy="596713"/>
          </a:xfrm>
          <a:custGeom>
            <a:avLst/>
            <a:gdLst/>
            <a:ahLst/>
            <a:cxnLst/>
            <a:rect l="l" t="t" r="r" b="b"/>
            <a:pathLst>
              <a:path w="760095" h="676275">
                <a:moveTo>
                  <a:pt x="58529" y="616254"/>
                </a:moveTo>
                <a:lnTo>
                  <a:pt x="34289" y="589026"/>
                </a:lnTo>
                <a:lnTo>
                  <a:pt x="0" y="675894"/>
                </a:lnTo>
                <a:lnTo>
                  <a:pt x="45720" y="663495"/>
                </a:lnTo>
                <a:lnTo>
                  <a:pt x="45720" y="630936"/>
                </a:lnTo>
                <a:lnTo>
                  <a:pt x="46482" y="627888"/>
                </a:lnTo>
                <a:lnTo>
                  <a:pt x="48006" y="625602"/>
                </a:lnTo>
                <a:lnTo>
                  <a:pt x="58529" y="616254"/>
                </a:lnTo>
                <a:close/>
              </a:path>
              <a:path w="760095" h="676275">
                <a:moveTo>
                  <a:pt x="65677" y="624283"/>
                </a:moveTo>
                <a:lnTo>
                  <a:pt x="58529" y="616254"/>
                </a:lnTo>
                <a:lnTo>
                  <a:pt x="48006" y="625602"/>
                </a:lnTo>
                <a:lnTo>
                  <a:pt x="46482" y="627888"/>
                </a:lnTo>
                <a:lnTo>
                  <a:pt x="45720" y="630936"/>
                </a:lnTo>
                <a:lnTo>
                  <a:pt x="48006" y="633222"/>
                </a:lnTo>
                <a:lnTo>
                  <a:pt x="49529" y="635508"/>
                </a:lnTo>
                <a:lnTo>
                  <a:pt x="53339" y="635508"/>
                </a:lnTo>
                <a:lnTo>
                  <a:pt x="55625" y="633222"/>
                </a:lnTo>
                <a:lnTo>
                  <a:pt x="65677" y="624283"/>
                </a:lnTo>
                <a:close/>
              </a:path>
              <a:path w="760095" h="676275">
                <a:moveTo>
                  <a:pt x="89915" y="651510"/>
                </a:moveTo>
                <a:lnTo>
                  <a:pt x="65677" y="624283"/>
                </a:lnTo>
                <a:lnTo>
                  <a:pt x="55625" y="633222"/>
                </a:lnTo>
                <a:lnTo>
                  <a:pt x="53339" y="635508"/>
                </a:lnTo>
                <a:lnTo>
                  <a:pt x="49529" y="635508"/>
                </a:lnTo>
                <a:lnTo>
                  <a:pt x="48006" y="633222"/>
                </a:lnTo>
                <a:lnTo>
                  <a:pt x="45720" y="630936"/>
                </a:lnTo>
                <a:lnTo>
                  <a:pt x="45720" y="663495"/>
                </a:lnTo>
                <a:lnTo>
                  <a:pt x="89915" y="651510"/>
                </a:lnTo>
                <a:close/>
              </a:path>
              <a:path w="760095" h="676275">
                <a:moveTo>
                  <a:pt x="759713" y="7620"/>
                </a:moveTo>
                <a:lnTo>
                  <a:pt x="759713" y="3810"/>
                </a:lnTo>
                <a:lnTo>
                  <a:pt x="755903" y="0"/>
                </a:lnTo>
                <a:lnTo>
                  <a:pt x="752855" y="0"/>
                </a:lnTo>
                <a:lnTo>
                  <a:pt x="750569" y="1524"/>
                </a:lnTo>
                <a:lnTo>
                  <a:pt x="58529" y="616254"/>
                </a:lnTo>
                <a:lnTo>
                  <a:pt x="65677" y="624283"/>
                </a:lnTo>
                <a:lnTo>
                  <a:pt x="757427" y="9144"/>
                </a:lnTo>
                <a:lnTo>
                  <a:pt x="759713" y="762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980080" y="407299"/>
            <a:ext cx="8453157" cy="8180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 algn="ctr">
              <a:lnSpc>
                <a:spcPct val="100000"/>
              </a:lnSpc>
              <a:spcBef>
                <a:spcPts val="79"/>
              </a:spcBef>
            </a:pPr>
            <a:r>
              <a:rPr sz="5250" spc="-9" dirty="0"/>
              <a:t>Neighbors </a:t>
            </a:r>
            <a:r>
              <a:rPr sz="5250" spc="-4" dirty="0"/>
              <a:t>of a Pixel</a:t>
            </a:r>
            <a:endParaRPr sz="5250" dirty="0"/>
          </a:p>
        </p:txBody>
      </p:sp>
      <p:sp>
        <p:nvSpPr>
          <p:cNvPr id="41" name="object 41"/>
          <p:cNvSpPr/>
          <p:nvPr/>
        </p:nvSpPr>
        <p:spPr>
          <a:xfrm>
            <a:off x="1991286" y="1186367"/>
            <a:ext cx="8430746" cy="0"/>
          </a:xfrm>
          <a:custGeom>
            <a:avLst/>
            <a:gdLst/>
            <a:ahLst/>
            <a:cxnLst/>
            <a:rect l="l" t="t" r="r" b="b"/>
            <a:pathLst>
              <a:path w="9554845">
                <a:moveTo>
                  <a:pt x="0" y="0"/>
                </a:moveTo>
                <a:lnTo>
                  <a:pt x="9554718" y="0"/>
                </a:lnTo>
              </a:path>
            </a:pathLst>
          </a:custGeom>
          <a:ln w="708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1663849" y="106231"/>
            <a:ext cx="8863853" cy="6645088"/>
          </a:xfrm>
          <a:custGeom>
            <a:avLst/>
            <a:gdLst/>
            <a:ahLst/>
            <a:cxnLst/>
            <a:rect l="l" t="t" r="r" b="b"/>
            <a:pathLst>
              <a:path w="10045700" h="7531100">
                <a:moveTo>
                  <a:pt x="10045446" y="7530846"/>
                </a:moveTo>
                <a:lnTo>
                  <a:pt x="10045446" y="0"/>
                </a:lnTo>
                <a:lnTo>
                  <a:pt x="0" y="0"/>
                </a:lnTo>
                <a:lnTo>
                  <a:pt x="0" y="7530846"/>
                </a:lnTo>
                <a:lnTo>
                  <a:pt x="10045446" y="753084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80" y="224420"/>
            <a:ext cx="8453157" cy="8180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 algn="ctr">
              <a:lnSpc>
                <a:spcPct val="100000"/>
              </a:lnSpc>
              <a:spcBef>
                <a:spcPts val="79"/>
              </a:spcBef>
            </a:pPr>
            <a:r>
              <a:rPr sz="5250" spc="-9" dirty="0"/>
              <a:t>Neighbors </a:t>
            </a:r>
            <a:r>
              <a:rPr sz="5250" spc="-4" dirty="0"/>
              <a:t>of a Pixel</a:t>
            </a:r>
            <a:endParaRPr sz="5250" dirty="0"/>
          </a:p>
        </p:txBody>
      </p:sp>
      <p:sp>
        <p:nvSpPr>
          <p:cNvPr id="3" name="object 3"/>
          <p:cNvSpPr/>
          <p:nvPr/>
        </p:nvSpPr>
        <p:spPr>
          <a:xfrm>
            <a:off x="1991286" y="1003487"/>
            <a:ext cx="8430746" cy="0"/>
          </a:xfrm>
          <a:custGeom>
            <a:avLst/>
            <a:gdLst/>
            <a:ahLst/>
            <a:cxnLst/>
            <a:rect l="l" t="t" r="r" b="b"/>
            <a:pathLst>
              <a:path w="9554845">
                <a:moveTo>
                  <a:pt x="0" y="0"/>
                </a:moveTo>
                <a:lnTo>
                  <a:pt x="9554718" y="0"/>
                </a:lnTo>
              </a:path>
            </a:pathLst>
          </a:custGeom>
          <a:ln w="708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3039790" y="4440888"/>
            <a:ext cx="5311028" cy="162134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  <a:tabLst>
                <a:tab pos="967680" algn="l"/>
              </a:tabLst>
            </a:pPr>
            <a:r>
              <a:rPr sz="3485" spc="4" dirty="0">
                <a:latin typeface="Times New Roman"/>
                <a:cs typeface="Times New Roman"/>
              </a:rPr>
              <a:t>•N</a:t>
            </a:r>
            <a:r>
              <a:rPr sz="3441" spc="6" baseline="-21367" dirty="0">
                <a:latin typeface="Times New Roman"/>
                <a:cs typeface="Times New Roman"/>
              </a:rPr>
              <a:t>4	</a:t>
            </a:r>
            <a:r>
              <a:rPr sz="3485" dirty="0">
                <a:latin typeface="Times New Roman"/>
                <a:cs typeface="Times New Roman"/>
              </a:rPr>
              <a:t>-</a:t>
            </a:r>
            <a:r>
              <a:rPr sz="3485" spc="-4" dirty="0">
                <a:latin typeface="Times New Roman"/>
                <a:cs typeface="Times New Roman"/>
              </a:rPr>
              <a:t> </a:t>
            </a:r>
            <a:r>
              <a:rPr sz="3485" dirty="0">
                <a:latin typeface="Times New Roman"/>
                <a:cs typeface="Times New Roman"/>
              </a:rPr>
              <a:t>4-neighbors</a:t>
            </a:r>
          </a:p>
          <a:p>
            <a:pPr marL="11206">
              <a:spcBef>
                <a:spcPts val="13"/>
              </a:spcBef>
              <a:tabLst>
                <a:tab pos="922853" algn="l"/>
              </a:tabLst>
            </a:pPr>
            <a:r>
              <a:rPr sz="3485" spc="9" dirty="0">
                <a:latin typeface="Times New Roman"/>
                <a:cs typeface="Times New Roman"/>
              </a:rPr>
              <a:t>•N</a:t>
            </a:r>
            <a:r>
              <a:rPr sz="3441" spc="13" baseline="-21367" dirty="0">
                <a:latin typeface="Times New Roman"/>
                <a:cs typeface="Times New Roman"/>
              </a:rPr>
              <a:t>D	</a:t>
            </a:r>
            <a:r>
              <a:rPr sz="3485" dirty="0">
                <a:latin typeface="Times New Roman"/>
                <a:cs typeface="Times New Roman"/>
              </a:rPr>
              <a:t>- diagonal</a:t>
            </a:r>
            <a:r>
              <a:rPr sz="3485" spc="-9" dirty="0">
                <a:latin typeface="Times New Roman"/>
                <a:cs typeface="Times New Roman"/>
              </a:rPr>
              <a:t> </a:t>
            </a:r>
            <a:r>
              <a:rPr sz="3485" dirty="0">
                <a:latin typeface="Times New Roman"/>
                <a:cs typeface="Times New Roman"/>
              </a:rPr>
              <a:t>neighbors</a:t>
            </a:r>
          </a:p>
          <a:p>
            <a:pPr marL="11206">
              <a:spcBef>
                <a:spcPts val="13"/>
              </a:spcBef>
              <a:tabLst>
                <a:tab pos="967680" algn="l"/>
              </a:tabLst>
            </a:pPr>
            <a:r>
              <a:rPr sz="3485" spc="4" dirty="0">
                <a:latin typeface="Times New Roman"/>
                <a:cs typeface="Times New Roman"/>
              </a:rPr>
              <a:t>•N</a:t>
            </a:r>
            <a:r>
              <a:rPr sz="3441" spc="6" baseline="-21367" dirty="0">
                <a:latin typeface="Times New Roman"/>
                <a:cs typeface="Times New Roman"/>
              </a:rPr>
              <a:t>8	</a:t>
            </a:r>
            <a:r>
              <a:rPr sz="3485" dirty="0">
                <a:latin typeface="Times New Roman"/>
                <a:cs typeface="Times New Roman"/>
              </a:rPr>
              <a:t>- 8-neighbors </a:t>
            </a:r>
            <a:r>
              <a:rPr sz="3485" spc="4" dirty="0">
                <a:latin typeface="Times New Roman"/>
                <a:cs typeface="Times New Roman"/>
              </a:rPr>
              <a:t>(N</a:t>
            </a:r>
            <a:r>
              <a:rPr sz="3441" spc="6" baseline="-21367" dirty="0">
                <a:latin typeface="Times New Roman"/>
                <a:cs typeface="Times New Roman"/>
              </a:rPr>
              <a:t>4 </a:t>
            </a:r>
            <a:r>
              <a:rPr sz="3485" spc="4" dirty="0">
                <a:latin typeface="Times New Roman"/>
                <a:cs typeface="Times New Roman"/>
              </a:rPr>
              <a:t>U</a:t>
            </a:r>
            <a:r>
              <a:rPr sz="3485" spc="-304" dirty="0">
                <a:latin typeface="Times New Roman"/>
                <a:cs typeface="Times New Roman"/>
              </a:rPr>
              <a:t> </a:t>
            </a:r>
            <a:r>
              <a:rPr sz="3485" spc="9" dirty="0">
                <a:latin typeface="Times New Roman"/>
                <a:cs typeface="Times New Roman"/>
              </a:rPr>
              <a:t>N</a:t>
            </a:r>
            <a:r>
              <a:rPr sz="3441" spc="13" baseline="-21367" dirty="0">
                <a:latin typeface="Times New Roman"/>
                <a:cs typeface="Times New Roman"/>
              </a:rPr>
              <a:t>D</a:t>
            </a:r>
            <a:r>
              <a:rPr sz="3485" spc="9" dirty="0">
                <a:latin typeface="Times New Roman"/>
                <a:cs typeface="Times New Roman"/>
              </a:rPr>
              <a:t>)</a:t>
            </a:r>
            <a:endParaRPr sz="3485" dirty="0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2F0EC-3D93-400D-A458-8E0DA83AA345}"/>
              </a:ext>
            </a:extLst>
          </p:cNvPr>
          <p:cNvSpPr/>
          <p:nvPr/>
        </p:nvSpPr>
        <p:spPr>
          <a:xfrm>
            <a:off x="4111344" y="1348918"/>
            <a:ext cx="3133379" cy="2942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4000" b="1" baseline="-25000" dirty="0">
                <a:solidFill>
                  <a:srgbClr val="FFFF00"/>
                </a:solidFill>
              </a:rPr>
              <a:t>D</a:t>
            </a:r>
            <a:r>
              <a:rPr lang="en-US" sz="4000" b="1" dirty="0">
                <a:solidFill>
                  <a:srgbClr val="FFFF00"/>
                </a:solidFill>
              </a:rPr>
              <a:t>     N</a:t>
            </a:r>
            <a:r>
              <a:rPr lang="en-US" sz="4000" b="1" baseline="-25000" dirty="0">
                <a:solidFill>
                  <a:srgbClr val="FFFF00"/>
                </a:solidFill>
              </a:rPr>
              <a:t>4</a:t>
            </a:r>
            <a:r>
              <a:rPr lang="en-US" sz="4000" b="1" dirty="0">
                <a:solidFill>
                  <a:srgbClr val="FFFF00"/>
                </a:solidFill>
              </a:rPr>
              <a:t>    N</a:t>
            </a:r>
            <a:r>
              <a:rPr lang="en-US" sz="4000" b="1" baseline="-25000" dirty="0">
                <a:solidFill>
                  <a:srgbClr val="FFFF00"/>
                </a:solidFill>
              </a:rPr>
              <a:t>D</a:t>
            </a:r>
          </a:p>
          <a:p>
            <a:pPr algn="ctr"/>
            <a:endParaRPr lang="en-US" sz="4000" b="1" baseline="-25000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6000" b="1" baseline="-25000" dirty="0">
                <a:solidFill>
                  <a:srgbClr val="FFFF00"/>
                </a:solidFill>
              </a:rPr>
              <a:t>4     </a:t>
            </a:r>
            <a:r>
              <a:rPr lang="en-US" sz="4000" b="1" dirty="0">
                <a:solidFill>
                  <a:srgbClr val="FFFF00"/>
                </a:solidFill>
              </a:rPr>
              <a:t>P</a:t>
            </a:r>
            <a:r>
              <a:rPr lang="en-US" sz="6000" b="1" baseline="-25000" dirty="0">
                <a:solidFill>
                  <a:srgbClr val="FFFF00"/>
                </a:solidFill>
              </a:rPr>
              <a:t>     </a:t>
            </a:r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6000" b="1" baseline="-25000" dirty="0">
                <a:solidFill>
                  <a:srgbClr val="FFFF00"/>
                </a:solidFill>
              </a:rPr>
              <a:t>4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4000" b="1" baseline="-25000" dirty="0">
                <a:solidFill>
                  <a:srgbClr val="FFFF00"/>
                </a:solidFill>
              </a:rPr>
              <a:t>D</a:t>
            </a:r>
            <a:r>
              <a:rPr lang="en-US" sz="6000" b="1" baseline="-25000" dirty="0">
                <a:solidFill>
                  <a:srgbClr val="FFFF00"/>
                </a:solidFill>
              </a:rPr>
              <a:t>    </a:t>
            </a:r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4000" b="1" baseline="-25000" dirty="0">
                <a:solidFill>
                  <a:srgbClr val="FFFF00"/>
                </a:solidFill>
              </a:rPr>
              <a:t>4 </a:t>
            </a:r>
            <a:r>
              <a:rPr lang="en-US" sz="6000" b="1" baseline="-25000" dirty="0">
                <a:solidFill>
                  <a:srgbClr val="FFFF00"/>
                </a:solidFill>
              </a:rPr>
              <a:t>   </a:t>
            </a:r>
            <a:r>
              <a:rPr lang="en-US" sz="4000" b="1" dirty="0">
                <a:solidFill>
                  <a:srgbClr val="FFFF00"/>
                </a:solidFill>
              </a:rPr>
              <a:t>N</a:t>
            </a:r>
            <a:r>
              <a:rPr lang="en-US" sz="4000" b="1" baseline="-25000" dirty="0">
                <a:solidFill>
                  <a:srgbClr val="FFFF00"/>
                </a:solidFill>
              </a:rPr>
              <a:t>D</a:t>
            </a:r>
            <a:r>
              <a:rPr lang="en-US" sz="6000" b="1" dirty="0">
                <a:solidFill>
                  <a:srgbClr val="FFFF00"/>
                </a:solidFill>
              </a:rPr>
              <a:t>  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B54C43-43BD-4606-B701-E38E7BFF6D14}"/>
              </a:ext>
            </a:extLst>
          </p:cNvPr>
          <p:cNvCxnSpPr>
            <a:cxnSpLocks/>
          </p:cNvCxnSpPr>
          <p:nvPr/>
        </p:nvCxnSpPr>
        <p:spPr>
          <a:xfrm>
            <a:off x="5105898" y="1319643"/>
            <a:ext cx="0" cy="2941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7968C2-FCDF-4B47-8113-A4CBC0C6763E}"/>
              </a:ext>
            </a:extLst>
          </p:cNvPr>
          <p:cNvCxnSpPr>
            <a:cxnSpLocks/>
          </p:cNvCxnSpPr>
          <p:nvPr/>
        </p:nvCxnSpPr>
        <p:spPr>
          <a:xfrm>
            <a:off x="6248898" y="1319643"/>
            <a:ext cx="0" cy="2971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71EC5B-84B4-4C33-B11F-FDD143205B85}"/>
              </a:ext>
            </a:extLst>
          </p:cNvPr>
          <p:cNvCxnSpPr>
            <a:cxnSpLocks/>
          </p:cNvCxnSpPr>
          <p:nvPr/>
        </p:nvCxnSpPr>
        <p:spPr>
          <a:xfrm flipH="1">
            <a:off x="4115298" y="2386443"/>
            <a:ext cx="31600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D72D6-FD10-4C30-8449-8070BE6E5A27}"/>
              </a:ext>
            </a:extLst>
          </p:cNvPr>
          <p:cNvCxnSpPr>
            <a:cxnSpLocks/>
          </p:cNvCxnSpPr>
          <p:nvPr/>
        </p:nvCxnSpPr>
        <p:spPr>
          <a:xfrm flipH="1">
            <a:off x="4111343" y="3377043"/>
            <a:ext cx="31333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44825" y="301628"/>
            <a:ext cx="5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Basic Relationship of Pixels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806701" y="1711325"/>
            <a:ext cx="295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797175" y="1712913"/>
            <a:ext cx="0" cy="215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749926" y="1376364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/>
              <a:t>x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376466" y="3779838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/>
              <a:t>y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33601" y="1371601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(0,0)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772778" y="5954713"/>
            <a:ext cx="464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Conventional indexing method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167063" y="2036764"/>
            <a:ext cx="3694112" cy="3665537"/>
            <a:chOff x="1035" y="1283"/>
            <a:chExt cx="2327" cy="2309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1162" y="1283"/>
              <a:ext cx="2032" cy="2309"/>
              <a:chOff x="1162" y="1372"/>
              <a:chExt cx="2032" cy="2168"/>
            </a:xfrm>
          </p:grpSpPr>
          <p:sp>
            <p:nvSpPr>
              <p:cNvPr id="23593" name="Line 41"/>
              <p:cNvSpPr>
                <a:spLocks noChangeShapeType="1"/>
              </p:cNvSpPr>
              <p:nvPr/>
            </p:nvSpPr>
            <p:spPr bwMode="auto">
              <a:xfrm>
                <a:off x="1162" y="1372"/>
                <a:ext cx="0" cy="2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>
                <a:off x="3194" y="1372"/>
                <a:ext cx="0" cy="2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43"/>
              <p:cNvSpPr>
                <a:spLocks noChangeShapeType="1"/>
              </p:cNvSpPr>
              <p:nvPr/>
            </p:nvSpPr>
            <p:spPr bwMode="auto">
              <a:xfrm>
                <a:off x="2516" y="1372"/>
                <a:ext cx="0" cy="2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44"/>
              <p:cNvSpPr>
                <a:spLocks noChangeShapeType="1"/>
              </p:cNvSpPr>
              <p:nvPr/>
            </p:nvSpPr>
            <p:spPr bwMode="auto">
              <a:xfrm>
                <a:off x="1839" y="1372"/>
                <a:ext cx="0" cy="2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035" y="1412"/>
              <a:ext cx="2327" cy="2032"/>
              <a:chOff x="1035" y="1412"/>
              <a:chExt cx="2327" cy="2032"/>
            </a:xfrm>
          </p:grpSpPr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1972" y="2288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</a:t>
                </a:r>
                <a:r>
                  <a:rPr lang="en-US" sz="2000"/>
                  <a:t>,</a:t>
                </a:r>
                <a:r>
                  <a:rPr lang="en-US" sz="2000" i="1"/>
                  <a:t>y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69" name="Text Box 17"/>
              <p:cNvSpPr txBox="1">
                <a:spLocks noChangeArrowheads="1"/>
              </p:cNvSpPr>
              <p:nvPr/>
            </p:nvSpPr>
            <p:spPr bwMode="auto">
              <a:xfrm>
                <a:off x="2576" y="2288"/>
                <a:ext cx="5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x+1</a:t>
                </a:r>
                <a:r>
                  <a:rPr lang="en-US" sz="2000"/>
                  <a:t>,</a:t>
                </a:r>
                <a:r>
                  <a:rPr lang="en-US" sz="2000" i="1"/>
                  <a:t>y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0" name="Text Box 18"/>
              <p:cNvSpPr txBox="1">
                <a:spLocks noChangeArrowheads="1"/>
              </p:cNvSpPr>
              <p:nvPr/>
            </p:nvSpPr>
            <p:spPr bwMode="auto">
              <a:xfrm>
                <a:off x="1235" y="2288"/>
                <a:ext cx="5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x-1</a:t>
                </a:r>
                <a:r>
                  <a:rPr lang="en-US" sz="2000"/>
                  <a:t>,</a:t>
                </a:r>
                <a:r>
                  <a:rPr lang="en-US" sz="2000" i="1"/>
                  <a:t>y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1" name="Text Box 19"/>
              <p:cNvSpPr txBox="1">
                <a:spLocks noChangeArrowheads="1"/>
              </p:cNvSpPr>
              <p:nvPr/>
            </p:nvSpPr>
            <p:spPr bwMode="auto">
              <a:xfrm>
                <a:off x="1905" y="1612"/>
                <a:ext cx="5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</a:t>
                </a:r>
                <a:r>
                  <a:rPr lang="en-US" sz="2000"/>
                  <a:t>,</a:t>
                </a:r>
                <a:r>
                  <a:rPr lang="en-US" sz="2000" i="1"/>
                  <a:t>y-1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2" name="Text Box 20"/>
              <p:cNvSpPr txBox="1">
                <a:spLocks noChangeArrowheads="1"/>
              </p:cNvSpPr>
              <p:nvPr/>
            </p:nvSpPr>
            <p:spPr bwMode="auto">
              <a:xfrm>
                <a:off x="1894" y="2978"/>
                <a:ext cx="5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</a:t>
                </a:r>
                <a:r>
                  <a:rPr lang="en-US" sz="2000"/>
                  <a:t>,</a:t>
                </a:r>
                <a:r>
                  <a:rPr lang="en-US" sz="2000" i="1"/>
                  <a:t>y+1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3" name="Text Box 21"/>
              <p:cNvSpPr txBox="1">
                <a:spLocks noChangeArrowheads="1"/>
              </p:cNvSpPr>
              <p:nvPr/>
            </p:nvSpPr>
            <p:spPr bwMode="auto">
              <a:xfrm>
                <a:off x="2510" y="1612"/>
                <a:ext cx="69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x+1</a:t>
                </a:r>
                <a:r>
                  <a:rPr lang="en-US" sz="2000"/>
                  <a:t>,</a:t>
                </a:r>
                <a:r>
                  <a:rPr lang="en-US" sz="2000" i="1"/>
                  <a:t>y-1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169" y="1612"/>
                <a:ext cx="6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x-1</a:t>
                </a:r>
                <a:r>
                  <a:rPr lang="en-US" sz="2000"/>
                  <a:t>,</a:t>
                </a:r>
                <a:r>
                  <a:rPr lang="en-US" sz="2000" i="1"/>
                  <a:t>y-1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5" name="Text Box 23"/>
              <p:cNvSpPr txBox="1">
                <a:spLocks noChangeArrowheads="1"/>
              </p:cNvSpPr>
              <p:nvPr/>
            </p:nvSpPr>
            <p:spPr bwMode="auto">
              <a:xfrm>
                <a:off x="1158" y="2978"/>
                <a:ext cx="69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x-1</a:t>
                </a:r>
                <a:r>
                  <a:rPr lang="en-US" sz="2000"/>
                  <a:t>,</a:t>
                </a:r>
                <a:r>
                  <a:rPr lang="en-US" sz="2000" i="1"/>
                  <a:t>y+1</a:t>
                </a:r>
                <a:r>
                  <a:rPr lang="en-US" sz="2000"/>
                  <a:t>)</a:t>
                </a:r>
              </a:p>
            </p:txBody>
          </p:sp>
          <p:sp>
            <p:nvSpPr>
              <p:cNvPr id="23576" name="Text Box 24"/>
              <p:cNvSpPr txBox="1">
                <a:spLocks noChangeArrowheads="1"/>
              </p:cNvSpPr>
              <p:nvPr/>
            </p:nvSpPr>
            <p:spPr bwMode="auto">
              <a:xfrm>
                <a:off x="2494" y="2978"/>
                <a:ext cx="7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(</a:t>
                </a:r>
                <a:r>
                  <a:rPr lang="en-US" sz="2000" i="1"/>
                  <a:t>x+1</a:t>
                </a:r>
                <a:r>
                  <a:rPr lang="en-US" sz="2000"/>
                  <a:t>,</a:t>
                </a:r>
                <a:r>
                  <a:rPr lang="en-US" sz="2000" i="1"/>
                  <a:t>y+1</a:t>
                </a:r>
                <a:r>
                  <a:rPr lang="en-US" sz="2000"/>
                  <a:t>)</a:t>
                </a:r>
              </a:p>
            </p:txBody>
          </p: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 rot="-5400000">
                <a:off x="1183" y="1264"/>
                <a:ext cx="2032" cy="2327"/>
                <a:chOff x="1162" y="1372"/>
                <a:chExt cx="2032" cy="2168"/>
              </a:xfrm>
            </p:grpSpPr>
            <p:sp>
              <p:nvSpPr>
                <p:cNvPr id="23599" name="Line 47"/>
                <p:cNvSpPr>
                  <a:spLocks noChangeShapeType="1"/>
                </p:cNvSpPr>
                <p:nvPr/>
              </p:nvSpPr>
              <p:spPr bwMode="auto">
                <a:xfrm>
                  <a:off x="1162" y="1372"/>
                  <a:ext cx="0" cy="21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0" name="Line 48"/>
                <p:cNvSpPr>
                  <a:spLocks noChangeShapeType="1"/>
                </p:cNvSpPr>
                <p:nvPr/>
              </p:nvSpPr>
              <p:spPr bwMode="auto">
                <a:xfrm>
                  <a:off x="3194" y="1372"/>
                  <a:ext cx="0" cy="21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Line 49"/>
                <p:cNvSpPr>
                  <a:spLocks noChangeShapeType="1"/>
                </p:cNvSpPr>
                <p:nvPr/>
              </p:nvSpPr>
              <p:spPr bwMode="auto">
                <a:xfrm>
                  <a:off x="2516" y="1372"/>
                  <a:ext cx="0" cy="21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Line 50"/>
                <p:cNvSpPr>
                  <a:spLocks noChangeShapeType="1"/>
                </p:cNvSpPr>
                <p:nvPr/>
              </p:nvSpPr>
              <p:spPr bwMode="auto">
                <a:xfrm>
                  <a:off x="1839" y="1372"/>
                  <a:ext cx="0" cy="21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8216" y="322482"/>
            <a:ext cx="4123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Neighbors of a Pixel</a:t>
            </a:r>
          </a:p>
        </p:txBody>
      </p:sp>
      <p:sp>
        <p:nvSpPr>
          <p:cNvPr id="26715" name="Line 91"/>
          <p:cNvSpPr>
            <a:spLocks noChangeShapeType="1"/>
          </p:cNvSpPr>
          <p:nvPr/>
        </p:nvSpPr>
        <p:spPr bwMode="auto">
          <a:xfrm>
            <a:off x="2413000" y="1925638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4970463" y="1925638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4116388" y="1925638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>
            <a:off x="3265488" y="1925638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0" name="Text Box 96"/>
          <p:cNvSpPr txBox="1">
            <a:spLocks noChangeArrowheads="1"/>
          </p:cNvSpPr>
          <p:nvPr/>
        </p:nvSpPr>
        <p:spPr bwMode="auto">
          <a:xfrm>
            <a:off x="3544966" y="3263901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i="1"/>
              <a:t>p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124326" y="2946401"/>
            <a:ext cx="842963" cy="842963"/>
            <a:chOff x="1638" y="1856"/>
            <a:chExt cx="531" cy="531"/>
          </a:xfrm>
        </p:grpSpPr>
        <p:sp>
          <p:nvSpPr>
            <p:cNvPr id="26737" name="Rectangle 113"/>
            <p:cNvSpPr>
              <a:spLocks noChangeArrowheads="1"/>
            </p:cNvSpPr>
            <p:nvPr/>
          </p:nvSpPr>
          <p:spPr bwMode="auto">
            <a:xfrm>
              <a:off x="1638" y="1856"/>
              <a:ext cx="531" cy="5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Text Box 97"/>
            <p:cNvSpPr txBox="1">
              <a:spLocks noChangeArrowheads="1"/>
            </p:cNvSpPr>
            <p:nvPr/>
          </p:nvSpPr>
          <p:spPr bwMode="auto">
            <a:xfrm>
              <a:off x="1680" y="2056"/>
              <a:ext cx="4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(</a:t>
              </a:r>
              <a:r>
                <a:rPr lang="en-US" sz="1400" b="1" i="1"/>
                <a:t>x+1</a:t>
              </a:r>
              <a:r>
                <a:rPr lang="en-US" sz="1400" b="1"/>
                <a:t>,</a:t>
              </a:r>
              <a:r>
                <a:rPr lang="en-US" sz="1400" b="1" i="1"/>
                <a:t>y</a:t>
              </a:r>
              <a:r>
                <a:rPr lang="en-US" sz="1400" b="1"/>
                <a:t>)</a:t>
              </a:r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2419351" y="2947988"/>
            <a:ext cx="842963" cy="842962"/>
            <a:chOff x="564" y="1857"/>
            <a:chExt cx="531" cy="531"/>
          </a:xfrm>
        </p:grpSpPr>
        <p:sp>
          <p:nvSpPr>
            <p:cNvPr id="26736" name="Rectangle 112"/>
            <p:cNvSpPr>
              <a:spLocks noChangeArrowheads="1"/>
            </p:cNvSpPr>
            <p:nvPr/>
          </p:nvSpPr>
          <p:spPr bwMode="auto">
            <a:xfrm>
              <a:off x="564" y="1857"/>
              <a:ext cx="531" cy="5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Text Box 98"/>
            <p:cNvSpPr txBox="1">
              <a:spLocks noChangeArrowheads="1"/>
            </p:cNvSpPr>
            <p:nvPr/>
          </p:nvSpPr>
          <p:spPr bwMode="auto">
            <a:xfrm>
              <a:off x="621" y="2056"/>
              <a:ext cx="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(</a:t>
              </a:r>
              <a:r>
                <a:rPr lang="en-US" sz="1400" b="1" i="1"/>
                <a:t>x-1</a:t>
              </a:r>
              <a:r>
                <a:rPr lang="en-US" sz="1400" b="1"/>
                <a:t>,</a:t>
              </a:r>
              <a:r>
                <a:rPr lang="en-US" sz="1400" b="1" i="1"/>
                <a:t>y</a:t>
              </a:r>
              <a:r>
                <a:rPr lang="en-US" sz="1400" b="1"/>
                <a:t>)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3271838" y="2093913"/>
            <a:ext cx="842962" cy="842962"/>
            <a:chOff x="1101" y="1319"/>
            <a:chExt cx="531" cy="531"/>
          </a:xfrm>
        </p:grpSpPr>
        <p:sp>
          <p:nvSpPr>
            <p:cNvPr id="26735" name="Rectangle 111"/>
            <p:cNvSpPr>
              <a:spLocks noChangeArrowheads="1"/>
            </p:cNvSpPr>
            <p:nvPr/>
          </p:nvSpPr>
          <p:spPr bwMode="auto">
            <a:xfrm>
              <a:off x="1101" y="1319"/>
              <a:ext cx="531" cy="5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Text Box 99"/>
            <p:cNvSpPr txBox="1">
              <a:spLocks noChangeArrowheads="1"/>
            </p:cNvSpPr>
            <p:nvPr/>
          </p:nvSpPr>
          <p:spPr bwMode="auto">
            <a:xfrm>
              <a:off x="1153" y="1520"/>
              <a:ext cx="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(</a:t>
              </a:r>
              <a:r>
                <a:rPr lang="en-US" sz="1400" b="1" i="1"/>
                <a:t>x</a:t>
              </a:r>
              <a:r>
                <a:rPr lang="en-US" sz="1400" b="1"/>
                <a:t>,</a:t>
              </a:r>
              <a:r>
                <a:rPr lang="en-US" sz="1400" b="1" i="1"/>
                <a:t>y-1</a:t>
              </a:r>
              <a:r>
                <a:rPr lang="en-US" sz="1400" b="1"/>
                <a:t>)</a:t>
              </a:r>
            </a:p>
          </p:txBody>
        </p: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3271838" y="3798888"/>
            <a:ext cx="842962" cy="842962"/>
            <a:chOff x="1101" y="2393"/>
            <a:chExt cx="531" cy="531"/>
          </a:xfrm>
        </p:grpSpPr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1101" y="2393"/>
              <a:ext cx="531" cy="5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Text Box 100"/>
            <p:cNvSpPr txBox="1">
              <a:spLocks noChangeArrowheads="1"/>
            </p:cNvSpPr>
            <p:nvPr/>
          </p:nvSpPr>
          <p:spPr bwMode="auto">
            <a:xfrm>
              <a:off x="1139" y="2603"/>
              <a:ext cx="4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(</a:t>
              </a:r>
              <a:r>
                <a:rPr lang="en-US" sz="1400" b="1" i="1"/>
                <a:t>x</a:t>
              </a:r>
              <a:r>
                <a:rPr lang="en-US" sz="1400" b="1"/>
                <a:t>,</a:t>
              </a:r>
              <a:r>
                <a:rPr lang="en-US" sz="1400" b="1" i="1"/>
                <a:t>y+1</a:t>
              </a:r>
              <a:r>
                <a:rPr lang="en-US" sz="1400" b="1"/>
                <a:t>)</a:t>
              </a:r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 rot="-5400000">
            <a:off x="2437607" y="1902620"/>
            <a:ext cx="2559050" cy="2928937"/>
            <a:chOff x="1162" y="1372"/>
            <a:chExt cx="2032" cy="2168"/>
          </a:xfrm>
        </p:grpSpPr>
        <p:sp>
          <p:nvSpPr>
            <p:cNvPr id="26730" name="Line 106"/>
            <p:cNvSpPr>
              <a:spLocks noChangeShapeType="1"/>
            </p:cNvSpPr>
            <p:nvPr/>
          </p:nvSpPr>
          <p:spPr bwMode="auto">
            <a:xfrm>
              <a:off x="1162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7"/>
            <p:cNvSpPr>
              <a:spLocks noChangeShapeType="1"/>
            </p:cNvSpPr>
            <p:nvPr/>
          </p:nvSpPr>
          <p:spPr bwMode="auto">
            <a:xfrm>
              <a:off x="3194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8"/>
            <p:cNvSpPr>
              <a:spLocks noChangeShapeType="1"/>
            </p:cNvSpPr>
            <p:nvPr/>
          </p:nvSpPr>
          <p:spPr bwMode="auto">
            <a:xfrm>
              <a:off x="2516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9"/>
            <p:cNvSpPr>
              <a:spLocks noChangeShapeType="1"/>
            </p:cNvSpPr>
            <p:nvPr/>
          </p:nvSpPr>
          <p:spPr bwMode="auto">
            <a:xfrm>
              <a:off x="1839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6489701" y="2171701"/>
            <a:ext cx="275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4-neighbors of </a:t>
            </a:r>
            <a:r>
              <a:rPr lang="en-US" sz="2800" b="1" i="1"/>
              <a:t>p</a:t>
            </a:r>
            <a:r>
              <a:rPr lang="en-US" sz="2800" b="1"/>
              <a:t>:</a:t>
            </a: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5584825" y="3152776"/>
            <a:ext cx="3074988" cy="1376363"/>
            <a:chOff x="2558" y="1986"/>
            <a:chExt cx="1937" cy="867"/>
          </a:xfrm>
        </p:grpSpPr>
        <p:sp>
          <p:nvSpPr>
            <p:cNvPr id="26739" name="Text Box 115"/>
            <p:cNvSpPr txBox="1">
              <a:spLocks noChangeArrowheads="1"/>
            </p:cNvSpPr>
            <p:nvPr/>
          </p:nvSpPr>
          <p:spPr bwMode="auto">
            <a:xfrm>
              <a:off x="2558" y="2237"/>
              <a:ext cx="8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/>
                <a:t>N</a:t>
              </a:r>
              <a:r>
                <a:rPr lang="en-US" sz="3200" i="1" baseline="-25000"/>
                <a:t>4</a:t>
              </a:r>
              <a:r>
                <a:rPr lang="en-US" sz="3200"/>
                <a:t>(</a:t>
              </a:r>
              <a:r>
                <a:rPr lang="en-US" sz="3200" i="1"/>
                <a:t>p</a:t>
              </a:r>
              <a:r>
                <a:rPr lang="en-US" sz="3200"/>
                <a:t>)</a:t>
              </a:r>
              <a:r>
                <a:rPr lang="en-US" sz="2000"/>
                <a:t> = </a:t>
              </a:r>
            </a:p>
          </p:txBody>
        </p:sp>
        <p:sp>
          <p:nvSpPr>
            <p:cNvPr id="26740" name="AutoShape 116"/>
            <p:cNvSpPr>
              <a:spLocks/>
            </p:cNvSpPr>
            <p:nvPr/>
          </p:nvSpPr>
          <p:spPr bwMode="auto">
            <a:xfrm>
              <a:off x="3484" y="1986"/>
              <a:ext cx="136" cy="867"/>
            </a:xfrm>
            <a:prstGeom prst="leftBrace">
              <a:avLst>
                <a:gd name="adj1" fmla="val 5312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AutoShape 117"/>
            <p:cNvSpPr>
              <a:spLocks/>
            </p:cNvSpPr>
            <p:nvPr/>
          </p:nvSpPr>
          <p:spPr bwMode="auto">
            <a:xfrm flipH="1">
              <a:off x="4359" y="1986"/>
              <a:ext cx="136" cy="867"/>
            </a:xfrm>
            <a:prstGeom prst="leftBrace">
              <a:avLst>
                <a:gd name="adj1" fmla="val 5312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42" name="Text Box 118"/>
          <p:cNvSpPr txBox="1">
            <a:spLocks noChangeArrowheads="1"/>
          </p:cNvSpPr>
          <p:nvPr/>
        </p:nvSpPr>
        <p:spPr bwMode="auto">
          <a:xfrm>
            <a:off x="7445962" y="3040064"/>
            <a:ext cx="830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1,y)</a:t>
            </a:r>
          </a:p>
          <a:p>
            <a:pPr algn="ctr"/>
            <a:r>
              <a:rPr lang="en-US"/>
              <a:t>(x+1,y)</a:t>
            </a:r>
          </a:p>
          <a:p>
            <a:pPr algn="ctr"/>
            <a:r>
              <a:rPr lang="en-US"/>
              <a:t>(x,y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(x,y+1)</a:t>
            </a:r>
            <a:endParaRPr lang="en-US" sz="2000"/>
          </a:p>
        </p:txBody>
      </p:sp>
      <p:sp>
        <p:nvSpPr>
          <p:cNvPr id="26743" name="Text Box 119"/>
          <p:cNvSpPr txBox="1">
            <a:spLocks noChangeArrowheads="1"/>
          </p:cNvSpPr>
          <p:nvPr/>
        </p:nvSpPr>
        <p:spPr bwMode="auto">
          <a:xfrm>
            <a:off x="1111827" y="1066801"/>
            <a:ext cx="9757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      Neighborhood relation is used to tell adjacent pixels. It is useful for analyzing regions. </a:t>
            </a:r>
          </a:p>
        </p:txBody>
      </p:sp>
      <p:sp>
        <p:nvSpPr>
          <p:cNvPr id="26744" name="Text Box 120"/>
          <p:cNvSpPr txBox="1">
            <a:spLocks noChangeArrowheads="1"/>
          </p:cNvSpPr>
          <p:nvPr/>
        </p:nvSpPr>
        <p:spPr bwMode="auto">
          <a:xfrm>
            <a:off x="2592388" y="5826125"/>
            <a:ext cx="335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Note: </a:t>
            </a:r>
            <a:r>
              <a:rPr lang="en-US" i="1"/>
              <a:t>q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Î </a:t>
            </a:r>
            <a:r>
              <a:rPr lang="en-US" i="1"/>
              <a:t>N</a:t>
            </a:r>
            <a:r>
              <a:rPr lang="en-US" i="1" baseline="-25000"/>
              <a:t>4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/>
              <a:t>) implies 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Î </a:t>
            </a:r>
            <a:r>
              <a:rPr lang="en-US" i="1"/>
              <a:t>N</a:t>
            </a:r>
            <a:r>
              <a:rPr lang="en-US" i="1" baseline="-25000"/>
              <a:t>4</a:t>
            </a:r>
            <a:r>
              <a:rPr lang="en-US"/>
              <a:t>(</a:t>
            </a:r>
            <a:r>
              <a:rPr lang="en-US" i="1"/>
              <a:t>q</a:t>
            </a:r>
            <a:r>
              <a:rPr lang="en-US"/>
              <a:t>) </a:t>
            </a:r>
          </a:p>
        </p:txBody>
      </p:sp>
      <p:sp>
        <p:nvSpPr>
          <p:cNvPr id="26745" name="Text Box 121"/>
          <p:cNvSpPr txBox="1">
            <a:spLocks noChangeArrowheads="1"/>
          </p:cNvSpPr>
          <p:nvPr/>
        </p:nvSpPr>
        <p:spPr bwMode="auto">
          <a:xfrm>
            <a:off x="2625726" y="4979989"/>
            <a:ext cx="5340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4-neighborhood relation considers only vertical and </a:t>
            </a:r>
          </a:p>
          <a:p>
            <a:r>
              <a:rPr lang="en-US"/>
              <a:t>horizontal neighbors.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420938" y="1533526"/>
            <a:ext cx="842962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124326" y="1533526"/>
            <a:ext cx="842963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2420938" y="3236913"/>
            <a:ext cx="842962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124326" y="3236913"/>
            <a:ext cx="842963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71838" y="3236913"/>
            <a:ext cx="842962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71838" y="1531938"/>
            <a:ext cx="842962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19351" y="2386013"/>
            <a:ext cx="842963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124326" y="2384426"/>
            <a:ext cx="842963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413000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970463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116388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265488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544966" y="2701926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i="1"/>
              <a:t>p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191000" y="2701925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x+1</a:t>
            </a:r>
            <a:r>
              <a:rPr lang="en-US" sz="1400" b="1"/>
              <a:t>,</a:t>
            </a:r>
            <a:r>
              <a:rPr lang="en-US" sz="1400" b="1" i="1"/>
              <a:t>y</a:t>
            </a:r>
            <a:r>
              <a:rPr lang="en-US" sz="1400" b="1"/>
              <a:t>)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509839" y="2701925"/>
            <a:ext cx="66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x-1</a:t>
            </a:r>
            <a:r>
              <a:rPr lang="en-US" sz="1400" b="1"/>
              <a:t>,</a:t>
            </a:r>
            <a:r>
              <a:rPr lang="en-US" sz="1400" b="1" i="1"/>
              <a:t>y</a:t>
            </a:r>
            <a:r>
              <a:rPr lang="en-US" sz="1400" b="1"/>
              <a:t>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354389" y="1851025"/>
            <a:ext cx="66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</a:t>
            </a:r>
            <a:r>
              <a:rPr lang="en-US" sz="1400" b="1"/>
              <a:t>,</a:t>
            </a:r>
            <a:r>
              <a:rPr lang="en-US" sz="1400" b="1" i="1"/>
              <a:t>y-1</a:t>
            </a:r>
            <a:r>
              <a:rPr lang="en-US" sz="1400" b="1"/>
              <a:t>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332163" y="3570288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</a:t>
            </a:r>
            <a:r>
              <a:rPr lang="en-US" sz="1400" b="1"/>
              <a:t>,</a:t>
            </a:r>
            <a:r>
              <a:rPr lang="en-US" sz="1400" b="1" i="1"/>
              <a:t>y+1</a:t>
            </a:r>
            <a:r>
              <a:rPr lang="en-US" sz="1400" b="1"/>
              <a:t>)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117975" y="1851025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x+1</a:t>
            </a:r>
            <a:r>
              <a:rPr lang="en-US" sz="1400" b="1"/>
              <a:t>,</a:t>
            </a:r>
            <a:r>
              <a:rPr lang="en-US" sz="1400" b="1" i="1"/>
              <a:t>y-1</a:t>
            </a:r>
            <a:r>
              <a:rPr lang="en-US" sz="1400" b="1"/>
              <a:t>)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438401" y="1851025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x-1</a:t>
            </a:r>
            <a:r>
              <a:rPr lang="en-US" sz="1400" b="1"/>
              <a:t>,</a:t>
            </a:r>
            <a:r>
              <a:rPr lang="en-US" sz="1400" b="1" i="1"/>
              <a:t>y-1</a:t>
            </a:r>
            <a:r>
              <a:rPr lang="en-US" sz="1400" b="1"/>
              <a:t>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416175" y="3570288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x-1</a:t>
            </a:r>
            <a:r>
              <a:rPr lang="en-US" sz="1400" b="1"/>
              <a:t>,</a:t>
            </a:r>
            <a:r>
              <a:rPr lang="en-US" sz="1400" b="1" i="1"/>
              <a:t>y+1</a:t>
            </a:r>
            <a:r>
              <a:rPr lang="en-US" sz="1400" b="1"/>
              <a:t>)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97338" y="357028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x+1</a:t>
            </a:r>
            <a:r>
              <a:rPr lang="en-US" sz="1400" b="1"/>
              <a:t>,</a:t>
            </a:r>
            <a:r>
              <a:rPr lang="en-US" sz="1400" b="1" i="1"/>
              <a:t>y+1</a:t>
            </a:r>
            <a:r>
              <a:rPr lang="en-US" sz="1400" b="1"/>
              <a:t>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-5400000">
            <a:off x="2437607" y="1340645"/>
            <a:ext cx="2559050" cy="2928937"/>
            <a:chOff x="1162" y="1372"/>
            <a:chExt cx="2032" cy="2168"/>
          </a:xfrm>
        </p:grpSpPr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1162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3194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2516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1839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5138" y="440245"/>
            <a:ext cx="4123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Neighbors of a Pixel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489701" y="1609726"/>
            <a:ext cx="275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8-neighbors of </a:t>
            </a:r>
            <a:r>
              <a:rPr lang="en-US" sz="2800" b="1" i="1"/>
              <a:t>p</a:t>
            </a:r>
            <a:r>
              <a:rPr lang="en-US" sz="2800" b="1"/>
              <a:t>: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325722" y="2478088"/>
            <a:ext cx="10743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(x+1,y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1,y)</a:t>
            </a:r>
          </a:p>
          <a:p>
            <a:pPr algn="ctr"/>
            <a:r>
              <a:rPr lang="en-US"/>
              <a:t>(x+1,y)</a:t>
            </a:r>
          </a:p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1,y+1)</a:t>
            </a:r>
          </a:p>
          <a:p>
            <a:pPr algn="ctr"/>
            <a:r>
              <a:rPr lang="en-US"/>
              <a:t>(x,y+1)</a:t>
            </a:r>
          </a:p>
          <a:p>
            <a:pPr algn="ctr"/>
            <a:r>
              <a:rPr lang="en-US"/>
              <a:t>(x+1,y+1)</a:t>
            </a:r>
            <a:endParaRPr lang="en-US" sz="2000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5559426" y="3727450"/>
            <a:ext cx="1331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N</a:t>
            </a:r>
            <a:r>
              <a:rPr lang="en-US" sz="3200" i="1" baseline="-25000"/>
              <a:t>8</a:t>
            </a:r>
            <a:r>
              <a:rPr lang="en-US" sz="3200"/>
              <a:t>(</a:t>
            </a:r>
            <a:r>
              <a:rPr lang="en-US" sz="3200" i="1"/>
              <a:t>p</a:t>
            </a:r>
            <a:r>
              <a:rPr lang="en-US" sz="3200"/>
              <a:t>)</a:t>
            </a:r>
            <a:r>
              <a:rPr lang="en-US" sz="2000"/>
              <a:t> = </a:t>
            </a:r>
          </a:p>
        </p:txBody>
      </p:sp>
      <p:sp>
        <p:nvSpPr>
          <p:cNvPr id="27680" name="AutoShape 32"/>
          <p:cNvSpPr>
            <a:spLocks/>
          </p:cNvSpPr>
          <p:nvPr/>
        </p:nvSpPr>
        <p:spPr bwMode="auto">
          <a:xfrm>
            <a:off x="7054850" y="2590800"/>
            <a:ext cx="215900" cy="2870200"/>
          </a:xfrm>
          <a:prstGeom prst="leftBrace">
            <a:avLst>
              <a:gd name="adj1" fmla="val 1107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AutoShape 33"/>
          <p:cNvSpPr>
            <a:spLocks/>
          </p:cNvSpPr>
          <p:nvPr/>
        </p:nvSpPr>
        <p:spPr bwMode="auto">
          <a:xfrm flipH="1">
            <a:off x="8443913" y="2590800"/>
            <a:ext cx="215900" cy="2870200"/>
          </a:xfrm>
          <a:prstGeom prst="leftBrace">
            <a:avLst>
              <a:gd name="adj1" fmla="val 1107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514601" y="5559425"/>
            <a:ext cx="5491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8-neighborhood relation considers all neighbor pixels.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4127501" y="3238501"/>
            <a:ext cx="842963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19351" y="3235326"/>
            <a:ext cx="842963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14801" y="1531938"/>
            <a:ext cx="842963" cy="8429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420938" y="1533526"/>
            <a:ext cx="842962" cy="842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13000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970463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116388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265488" y="1363663"/>
            <a:ext cx="0" cy="290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544966" y="2701926"/>
            <a:ext cx="27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i="1"/>
              <a:t>p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117975" y="1851025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x+1</a:t>
            </a:r>
            <a:r>
              <a:rPr lang="en-US" sz="1400" b="1"/>
              <a:t>,</a:t>
            </a:r>
            <a:r>
              <a:rPr lang="en-US" sz="1400" b="1" i="1"/>
              <a:t>y-1</a:t>
            </a:r>
            <a:r>
              <a:rPr lang="en-US" sz="1400" b="1"/>
              <a:t>)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438401" y="1851025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x-1</a:t>
            </a:r>
            <a:r>
              <a:rPr lang="en-US" sz="1400" b="1"/>
              <a:t>,</a:t>
            </a:r>
            <a:r>
              <a:rPr lang="en-US" sz="1400" b="1" i="1"/>
              <a:t>y-1</a:t>
            </a:r>
            <a:r>
              <a:rPr lang="en-US" sz="1400" b="1"/>
              <a:t>)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416175" y="3570288"/>
            <a:ext cx="85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x-1</a:t>
            </a:r>
            <a:r>
              <a:rPr lang="en-US" sz="1400" b="1"/>
              <a:t>,</a:t>
            </a:r>
            <a:r>
              <a:rPr lang="en-US" sz="1400" b="1" i="1"/>
              <a:t>y+1</a:t>
            </a:r>
            <a:r>
              <a:rPr lang="en-US" sz="1400" b="1"/>
              <a:t>)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097338" y="357028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(</a:t>
            </a:r>
            <a:r>
              <a:rPr lang="en-US" sz="1400" b="1" i="1"/>
              <a:t>x+1</a:t>
            </a:r>
            <a:r>
              <a:rPr lang="en-US" sz="1400" b="1"/>
              <a:t>,</a:t>
            </a:r>
            <a:r>
              <a:rPr lang="en-US" sz="1400" b="1" i="1"/>
              <a:t>y+1</a:t>
            </a:r>
            <a:r>
              <a:rPr lang="en-US" sz="1400" b="1"/>
              <a:t>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-5400000">
            <a:off x="2437607" y="1340645"/>
            <a:ext cx="2559050" cy="2928937"/>
            <a:chOff x="1162" y="1372"/>
            <a:chExt cx="2032" cy="2168"/>
          </a:xfrm>
        </p:grpSpPr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162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194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2516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1839" y="1372"/>
              <a:ext cx="0" cy="2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911851" y="1609726"/>
            <a:ext cx="3910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Diagonal neighbors of </a:t>
            </a:r>
            <a:r>
              <a:rPr lang="en-US" sz="2800" b="1" i="1"/>
              <a:t>p</a:t>
            </a:r>
            <a:r>
              <a:rPr lang="en-US" sz="2800" b="1"/>
              <a:t>: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590176" y="2989264"/>
            <a:ext cx="1322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i="1"/>
              <a:t>N</a:t>
            </a:r>
            <a:r>
              <a:rPr lang="en-US" sz="3200" i="1" baseline="-25000"/>
              <a:t>D</a:t>
            </a:r>
            <a:r>
              <a:rPr lang="en-US" sz="3200"/>
              <a:t>(</a:t>
            </a:r>
            <a:r>
              <a:rPr lang="en-US" sz="3200" i="1"/>
              <a:t>p</a:t>
            </a:r>
            <a:r>
              <a:rPr lang="en-US" sz="3200"/>
              <a:t>)</a:t>
            </a:r>
            <a:r>
              <a:rPr lang="en-US" sz="2000"/>
              <a:t> = </a:t>
            </a:r>
          </a:p>
        </p:txBody>
      </p:sp>
      <p:sp>
        <p:nvSpPr>
          <p:cNvPr id="28698" name="AutoShape 26"/>
          <p:cNvSpPr>
            <a:spLocks/>
          </p:cNvSpPr>
          <p:nvPr/>
        </p:nvSpPr>
        <p:spPr bwMode="auto">
          <a:xfrm>
            <a:off x="7054850" y="2590801"/>
            <a:ext cx="215900" cy="1376363"/>
          </a:xfrm>
          <a:prstGeom prst="leftBrace">
            <a:avLst>
              <a:gd name="adj1" fmla="val 53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AutoShape 27"/>
          <p:cNvSpPr>
            <a:spLocks/>
          </p:cNvSpPr>
          <p:nvPr/>
        </p:nvSpPr>
        <p:spPr bwMode="auto">
          <a:xfrm flipH="1">
            <a:off x="8443913" y="2590801"/>
            <a:ext cx="215900" cy="1376363"/>
          </a:xfrm>
          <a:prstGeom prst="leftBrace">
            <a:avLst>
              <a:gd name="adj1" fmla="val 531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325722" y="2478089"/>
            <a:ext cx="10743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(x+1,y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1)</a:t>
            </a:r>
          </a:p>
          <a:p>
            <a:pPr algn="ctr"/>
            <a:r>
              <a:rPr lang="en-US"/>
              <a:t>(x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1,y</a:t>
            </a:r>
            <a:r>
              <a:rPr lang="en-US">
                <a:latin typeface="Symbol" pitchFamily="18" charset="2"/>
              </a:rPr>
              <a:t>+</a:t>
            </a:r>
            <a:r>
              <a:rPr lang="en-US"/>
              <a:t>1)</a:t>
            </a:r>
          </a:p>
          <a:p>
            <a:pPr algn="ctr"/>
            <a:r>
              <a:rPr lang="en-US"/>
              <a:t>(x+1,y+1)</a:t>
            </a:r>
            <a:endParaRPr lang="en-US" sz="2000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518614" y="417225"/>
            <a:ext cx="4123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Neighbors of a Pixel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831278" y="5578476"/>
            <a:ext cx="971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     Diagonal -neighborhood relation considers only diagonal neighbor pixels.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973" y="271999"/>
            <a:ext cx="2684929" cy="691819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b="1" spc="9" dirty="0">
                <a:solidFill>
                  <a:srgbClr val="FF0000"/>
                </a:solidFill>
              </a:rPr>
              <a:t>Adjacency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3897" y="1802212"/>
            <a:ext cx="10422193" cy="30797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4039" marR="668467" indent="-332832">
              <a:lnSpc>
                <a:spcPct val="100499"/>
              </a:lnSpc>
              <a:spcBef>
                <a:spcPts val="88"/>
              </a:spcBef>
              <a:buFont typeface="Times New Roman"/>
              <a:buChar char="•"/>
              <a:tabLst>
                <a:tab pos="343479" algn="l"/>
                <a:tab pos="344599" algn="l"/>
              </a:tabLst>
            </a:pPr>
            <a:r>
              <a:rPr sz="3088" b="1" spc="9" dirty="0">
                <a:latin typeface="Times New Roman"/>
                <a:cs typeface="Times New Roman"/>
              </a:rPr>
              <a:t>Two </a:t>
            </a:r>
            <a:r>
              <a:rPr sz="3088" b="1" dirty="0">
                <a:latin typeface="Times New Roman"/>
                <a:cs typeface="Times New Roman"/>
              </a:rPr>
              <a:t>pixels </a:t>
            </a:r>
            <a:r>
              <a:rPr sz="3088" b="1" spc="4" dirty="0">
                <a:latin typeface="Times New Roman"/>
                <a:cs typeface="Times New Roman"/>
              </a:rPr>
              <a:t>are </a:t>
            </a:r>
            <a:r>
              <a:rPr sz="3088" b="1" spc="9" dirty="0">
                <a:latin typeface="Times New Roman"/>
                <a:cs typeface="Times New Roman"/>
              </a:rPr>
              <a:t>connected </a:t>
            </a:r>
            <a:r>
              <a:rPr sz="3088" b="1" spc="4" dirty="0">
                <a:latin typeface="Times New Roman"/>
                <a:cs typeface="Times New Roman"/>
              </a:rPr>
              <a:t>if they are  neighbors and</a:t>
            </a:r>
            <a:r>
              <a:rPr lang="en-US" sz="3088" b="1" spc="4" dirty="0">
                <a:latin typeface="Times New Roman"/>
                <a:cs typeface="Times New Roman"/>
              </a:rPr>
              <a:t> </a:t>
            </a:r>
            <a:r>
              <a:rPr sz="3088" b="1" dirty="0">
                <a:latin typeface="Times New Roman"/>
                <a:cs typeface="Times New Roman"/>
              </a:rPr>
              <a:t>their </a:t>
            </a:r>
            <a:r>
              <a:rPr sz="3088" b="1" spc="4" dirty="0">
                <a:latin typeface="Times New Roman"/>
                <a:cs typeface="Times New Roman"/>
              </a:rPr>
              <a:t>gray levels </a:t>
            </a:r>
            <a:r>
              <a:rPr sz="3088" b="1" dirty="0">
                <a:latin typeface="Times New Roman"/>
                <a:cs typeface="Times New Roman"/>
              </a:rPr>
              <a:t>satisfy  </a:t>
            </a:r>
            <a:r>
              <a:rPr sz="3088" b="1" spc="4" dirty="0">
                <a:latin typeface="Times New Roman"/>
                <a:cs typeface="Times New Roman"/>
              </a:rPr>
              <a:t>some </a:t>
            </a:r>
            <a:r>
              <a:rPr sz="3088" b="1" dirty="0">
                <a:latin typeface="Times New Roman"/>
                <a:cs typeface="Times New Roman"/>
              </a:rPr>
              <a:t>specified </a:t>
            </a:r>
            <a:r>
              <a:rPr sz="3088" b="1" spc="4" dirty="0">
                <a:latin typeface="Times New Roman"/>
                <a:cs typeface="Times New Roman"/>
              </a:rPr>
              <a:t>criterion of</a:t>
            </a:r>
            <a:r>
              <a:rPr sz="3088" b="1" spc="9" dirty="0">
                <a:latin typeface="Times New Roman"/>
                <a:cs typeface="Times New Roman"/>
              </a:rPr>
              <a:t> </a:t>
            </a:r>
            <a:r>
              <a:rPr sz="3088" b="1" dirty="0">
                <a:latin typeface="Times New Roman"/>
                <a:cs typeface="Times New Roman"/>
              </a:rPr>
              <a:t>similarity.</a:t>
            </a:r>
            <a:endParaRPr sz="3088" dirty="0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  <a:buClr>
                <a:srgbClr val="FFFF65"/>
              </a:buClr>
              <a:buFont typeface="Times New Roman"/>
              <a:buChar char="•"/>
            </a:pPr>
            <a:endParaRPr sz="4500" dirty="0">
              <a:latin typeface="Times New Roman"/>
              <a:cs typeface="Times New Roman"/>
            </a:endParaRPr>
          </a:p>
          <a:p>
            <a:pPr marL="344039" marR="4483" indent="-332832" algn="just">
              <a:lnSpc>
                <a:spcPct val="100499"/>
              </a:lnSpc>
              <a:buFont typeface="Times New Roman"/>
              <a:buChar char="•"/>
              <a:tabLst>
                <a:tab pos="344599" algn="l"/>
              </a:tabLst>
            </a:pPr>
            <a:r>
              <a:rPr sz="3088" b="1" spc="4" dirty="0">
                <a:latin typeface="Times New Roman"/>
                <a:cs typeface="Times New Roman"/>
              </a:rPr>
              <a:t>For example, in </a:t>
            </a:r>
            <a:r>
              <a:rPr sz="3088" b="1" spc="9" dirty="0">
                <a:latin typeface="Times New Roman"/>
                <a:cs typeface="Times New Roman"/>
              </a:rPr>
              <a:t>a </a:t>
            </a:r>
            <a:r>
              <a:rPr sz="3088" b="1" spc="4" dirty="0">
                <a:latin typeface="Times New Roman"/>
                <a:cs typeface="Times New Roman"/>
              </a:rPr>
              <a:t>binary image two </a:t>
            </a:r>
            <a:r>
              <a:rPr sz="3088" b="1" dirty="0">
                <a:latin typeface="Times New Roman"/>
                <a:cs typeface="Times New Roman"/>
              </a:rPr>
              <a:t>pixels  </a:t>
            </a:r>
            <a:r>
              <a:rPr sz="3088" b="1" spc="4" dirty="0">
                <a:latin typeface="Times New Roman"/>
                <a:cs typeface="Times New Roman"/>
              </a:rPr>
              <a:t>are connected </a:t>
            </a:r>
            <a:r>
              <a:rPr sz="3088" b="1" dirty="0">
                <a:latin typeface="Times New Roman"/>
                <a:cs typeface="Times New Roman"/>
              </a:rPr>
              <a:t>if </a:t>
            </a:r>
            <a:r>
              <a:rPr sz="3088" b="1" spc="4" dirty="0">
                <a:latin typeface="Times New Roman"/>
                <a:cs typeface="Times New Roman"/>
              </a:rPr>
              <a:t>they are 4-neighbors and  have same value</a:t>
            </a:r>
            <a:r>
              <a:rPr sz="3088" b="1" spc="-13" dirty="0">
                <a:latin typeface="Times New Roman"/>
                <a:cs typeface="Times New Roman"/>
              </a:rPr>
              <a:t> </a:t>
            </a:r>
            <a:r>
              <a:rPr sz="3088" b="1" dirty="0">
                <a:latin typeface="Times New Roman"/>
                <a:cs typeface="Times New Roman"/>
              </a:rPr>
              <a:t>(0/1).</a:t>
            </a:r>
            <a:endParaRPr sz="3088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5709" y="205509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Connectivity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5709" y="1216747"/>
            <a:ext cx="1011035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2400" dirty="0"/>
              <a:t>Connectivity is adapted from neighborhood relation. </a:t>
            </a:r>
          </a:p>
          <a:p>
            <a:r>
              <a:rPr lang="en-US" sz="2400" dirty="0"/>
              <a:t>Two pixels are connected if they are in the same class (i.e. the same color or the same range of intensity) and they are neighbors of one another.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Let </a:t>
            </a:r>
            <a:r>
              <a:rPr lang="en-US"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lang="en-US"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be set of gray levels values used to define</a:t>
            </a:r>
            <a:r>
              <a:rPr lang="en-US"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adjacency.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i="1" dirty="0"/>
              <a:t>p </a:t>
            </a:r>
            <a:r>
              <a:rPr lang="en-US" sz="2400" dirty="0"/>
              <a:t>and </a:t>
            </a:r>
            <a:r>
              <a:rPr lang="en-US" sz="2400" i="1" dirty="0"/>
              <a:t>q</a:t>
            </a:r>
            <a:r>
              <a:rPr lang="en-US" sz="2400" dirty="0"/>
              <a:t> from the same class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4-connectivity</a:t>
            </a:r>
            <a:r>
              <a:rPr lang="en-US" sz="2400" dirty="0"/>
              <a:t>: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 are 4-connected if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Î </a:t>
            </a:r>
            <a:r>
              <a:rPr lang="en-US" sz="2400" i="1" dirty="0"/>
              <a:t>N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w"/>
            </a:pPr>
            <a:endParaRPr lang="en-US" sz="11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8-connectivity</a:t>
            </a:r>
            <a:r>
              <a:rPr lang="en-US" sz="2400" dirty="0"/>
              <a:t>: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 are 8-connected if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Î </a:t>
            </a:r>
            <a:r>
              <a:rPr lang="en-US" sz="2400" i="1" dirty="0"/>
              <a:t>N</a:t>
            </a:r>
            <a:r>
              <a:rPr lang="en-US" sz="2400" baseline="-25000" dirty="0"/>
              <a:t>8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w"/>
            </a:pPr>
            <a:endParaRPr lang="en-US" sz="11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mixed-connectivity (m-connectivity)</a:t>
            </a:r>
            <a:r>
              <a:rPr lang="en-US" sz="2400" dirty="0"/>
              <a:t>: </a:t>
            </a:r>
          </a:p>
          <a:p>
            <a:pPr>
              <a:buFont typeface="Wingdings" pitchFamily="2" charset="2"/>
              <a:buNone/>
            </a:pPr>
            <a:r>
              <a:rPr lang="en-US" sz="2400" i="1" dirty="0"/>
              <a:t>                            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 are m-connected if </a:t>
            </a:r>
          </a:p>
          <a:p>
            <a:pPr>
              <a:buFont typeface="Wingdings" pitchFamily="2" charset="2"/>
              <a:buNone/>
            </a:pPr>
            <a:r>
              <a:rPr lang="en-US" sz="2400" i="1" dirty="0"/>
              <a:t>                             1. q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Î </a:t>
            </a:r>
            <a:r>
              <a:rPr lang="en-US" sz="2400" i="1" dirty="0"/>
              <a:t>N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            or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     2. 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Î </a:t>
            </a:r>
            <a:r>
              <a:rPr lang="en-US" sz="2400" i="1" dirty="0"/>
              <a:t>N</a:t>
            </a:r>
            <a:r>
              <a:rPr lang="en-US" sz="2400" baseline="-25000" dirty="0"/>
              <a:t>D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and </a:t>
            </a:r>
            <a:r>
              <a:rPr lang="en-US" sz="2400" i="1" dirty="0"/>
              <a:t>N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</a:t>
            </a:r>
            <a:r>
              <a:rPr lang="en-US" sz="2400" dirty="0">
                <a:latin typeface="Symbol" pitchFamily="18" charset="2"/>
              </a:rPr>
              <a:t>Ç </a:t>
            </a:r>
            <a:r>
              <a:rPr lang="en-US" sz="2400" i="1" dirty="0"/>
              <a:t>N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q</a:t>
            </a:r>
            <a:r>
              <a:rPr lang="en-US" sz="2400" dirty="0"/>
              <a:t>) = </a:t>
            </a:r>
            <a:r>
              <a:rPr lang="en-US" sz="2400" dirty="0">
                <a:latin typeface="Symbol" pitchFamily="18" charset="2"/>
              </a:rPr>
              <a:t>Æ</a:t>
            </a:r>
          </a:p>
          <a:p>
            <a:pPr>
              <a:buFont typeface="Wingdings" pitchFamily="2" charset="2"/>
              <a:buChar char="w"/>
            </a:pP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0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457200"/>
            <a:ext cx="9859818" cy="6019800"/>
          </a:xfrm>
        </p:spPr>
        <p:txBody>
          <a:bodyPr>
            <a:normAutofit/>
          </a:bodyPr>
          <a:lstStyle/>
          <a:p>
            <a:r>
              <a:rPr lang="en-US" sz="2400" dirty="0"/>
              <a:t>For natural images we need a light source (</a:t>
            </a:r>
            <a:r>
              <a:rPr lang="en-US" sz="2400" dirty="0">
                <a:solidFill>
                  <a:srgbClr val="FF0000"/>
                </a:solidFill>
              </a:rPr>
              <a:t>λ</a:t>
            </a:r>
            <a:r>
              <a:rPr lang="en-US" sz="2400" dirty="0"/>
              <a:t>: wavelength of the source) .</a:t>
            </a:r>
          </a:p>
          <a:p>
            <a:r>
              <a:rPr lang="en-US" sz="2400" dirty="0"/>
              <a:t>– </a:t>
            </a:r>
            <a:r>
              <a:rPr lang="en-US" sz="2400" dirty="0">
                <a:solidFill>
                  <a:srgbClr val="92D050"/>
                </a:solidFill>
              </a:rPr>
              <a:t>E(x,y, z, λ)</a:t>
            </a:r>
            <a:r>
              <a:rPr lang="en-US" sz="2400" dirty="0"/>
              <a:t>: incident </a:t>
            </a:r>
            <a:r>
              <a:rPr lang="en-US" sz="2400" dirty="0">
                <a:solidFill>
                  <a:schemeClr val="accent2"/>
                </a:solidFill>
              </a:rPr>
              <a:t>light</a:t>
            </a:r>
            <a:r>
              <a:rPr lang="en-US" sz="2400" dirty="0"/>
              <a:t> on a point (</a:t>
            </a:r>
            <a:r>
              <a:rPr lang="en-US" sz="2400" dirty="0">
                <a:solidFill>
                  <a:srgbClr val="FF0000"/>
                </a:solidFill>
              </a:rPr>
              <a:t>x,y,z</a:t>
            </a:r>
            <a:r>
              <a:rPr lang="en-US" sz="2400" dirty="0"/>
              <a:t> world coordinates of the point)</a:t>
            </a:r>
          </a:p>
          <a:p>
            <a:r>
              <a:rPr lang="en-US" sz="2400" dirty="0"/>
              <a:t>Each point in the scene has a reﬂectivity function.</a:t>
            </a:r>
          </a:p>
          <a:p>
            <a:r>
              <a:rPr lang="en-US" sz="2400" dirty="0"/>
              <a:t>– </a:t>
            </a:r>
            <a:r>
              <a:rPr lang="en-US" sz="2400" dirty="0">
                <a:solidFill>
                  <a:srgbClr val="0070C0"/>
                </a:solidFill>
              </a:rPr>
              <a:t>r(x, y,z,λ)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/>
                </a:solidFill>
              </a:rPr>
              <a:t>reﬂectivity</a:t>
            </a:r>
            <a:r>
              <a:rPr lang="en-US" sz="2400" dirty="0"/>
              <a:t> function</a:t>
            </a:r>
          </a:p>
          <a:p>
            <a:r>
              <a:rPr lang="en-US" sz="2400" dirty="0"/>
              <a:t>Light reﬂects from a point and the reﬂected light is captured by an imaging device.</a:t>
            </a:r>
          </a:p>
          <a:p>
            <a:r>
              <a:rPr lang="en-US" sz="2400" dirty="0"/>
              <a:t>– </a:t>
            </a:r>
            <a:r>
              <a:rPr lang="en-US" sz="2400" dirty="0">
                <a:solidFill>
                  <a:schemeClr val="accent2"/>
                </a:solidFill>
              </a:rPr>
              <a:t>c(x, y,z, λ)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92D050"/>
                </a:solidFill>
              </a:rPr>
              <a:t>E(</a:t>
            </a:r>
            <a:r>
              <a:rPr lang="en-US" sz="2400" dirty="0" err="1">
                <a:solidFill>
                  <a:srgbClr val="92D050"/>
                </a:solidFill>
              </a:rPr>
              <a:t>x,y</a:t>
            </a:r>
            <a:r>
              <a:rPr lang="en-US" sz="2400" dirty="0">
                <a:solidFill>
                  <a:srgbClr val="92D050"/>
                </a:solidFill>
              </a:rPr>
              <a:t>, z, λ) </a:t>
            </a:r>
            <a:r>
              <a:rPr lang="en-US" sz="2400" dirty="0"/>
              <a:t>× </a:t>
            </a:r>
            <a:r>
              <a:rPr lang="en-US" sz="2400" dirty="0">
                <a:solidFill>
                  <a:srgbClr val="0070C0"/>
                </a:solidFill>
              </a:rPr>
              <a:t>r(x, y, z, λ)</a:t>
            </a:r>
            <a:r>
              <a:rPr lang="en-US" sz="2400" dirty="0"/>
              <a:t>: reﬂected light.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37AB04-AF36-4555-82BA-3925DC12AFDD}"/>
              </a:ext>
            </a:extLst>
          </p:cNvPr>
          <p:cNvGrpSpPr/>
          <p:nvPr/>
        </p:nvGrpSpPr>
        <p:grpSpPr>
          <a:xfrm>
            <a:off x="4207088" y="3429000"/>
            <a:ext cx="7767485" cy="3330676"/>
            <a:chOff x="2851359" y="1592822"/>
            <a:chExt cx="8308249" cy="36584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41232B-1B0C-4F46-AEB7-E46C5D78C45A}"/>
                </a:ext>
              </a:extLst>
            </p:cNvPr>
            <p:cNvGrpSpPr/>
            <p:nvPr/>
          </p:nvGrpSpPr>
          <p:grpSpPr>
            <a:xfrm>
              <a:off x="2851359" y="1592822"/>
              <a:ext cx="4625257" cy="2958705"/>
              <a:chOff x="3161890" y="1490392"/>
              <a:chExt cx="5868219" cy="387721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D18770-8AF8-47A8-A6D0-D4949A2B4981}"/>
                  </a:ext>
                </a:extLst>
              </p:cNvPr>
              <p:cNvGrpSpPr/>
              <p:nvPr/>
            </p:nvGrpSpPr>
            <p:grpSpPr>
              <a:xfrm>
                <a:off x="3161890" y="1490392"/>
                <a:ext cx="5868219" cy="3877216"/>
                <a:chOff x="3161890" y="1490392"/>
                <a:chExt cx="5868219" cy="387721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77365C6D-073F-47DB-A7F4-F602E604D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61890" y="1490392"/>
                  <a:ext cx="5868219" cy="3877216"/>
                </a:xfrm>
                <a:prstGeom prst="rect">
                  <a:avLst/>
                </a:prstGeom>
              </p:spPr>
            </p:pic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376B7F4A-52EE-49E9-93A9-23B6D12ED054}"/>
                    </a:ext>
                  </a:extLst>
                </p:cNvPr>
                <p:cNvCxnSpPr/>
                <p:nvPr/>
              </p:nvCxnSpPr>
              <p:spPr>
                <a:xfrm>
                  <a:off x="4532671" y="2605548"/>
                  <a:ext cx="2399071" cy="10323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FF79D695-6AE7-49CC-89ED-5FEE0731285F}"/>
                    </a:ext>
                  </a:extLst>
                </p:cNvPr>
                <p:cNvCxnSpPr/>
                <p:nvPr/>
              </p:nvCxnSpPr>
              <p:spPr>
                <a:xfrm flipH="1" flipV="1">
                  <a:off x="5535561" y="3559277"/>
                  <a:ext cx="1268362" cy="88491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2" descr="Related image">
                  <a:extLst>
                    <a:ext uri="{FF2B5EF4-FFF2-40B4-BE49-F238E27FC236}">
                      <a16:creationId xmlns:a16="http://schemas.microsoft.com/office/drawing/2014/main" id="{54710516-6134-41DE-AB0B-D7E3B0CBA2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58202" y="1929887"/>
                  <a:ext cx="1201623" cy="11918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" name="Picture 4" descr="Image result for xyz plane">
                <a:extLst>
                  <a:ext uri="{FF2B5EF4-FFF2-40B4-BE49-F238E27FC236}">
                    <a16:creationId xmlns:a16="http://schemas.microsoft.com/office/drawing/2014/main" id="{AA6A09C4-6EFD-46E1-9383-34EFE7CB5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004" y="1490392"/>
                <a:ext cx="1154794" cy="1239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B9EF04-90B1-4538-82B9-34D5C317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9330" y="4424516"/>
              <a:ext cx="486353" cy="826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54344D-ED4E-4113-B599-3C0AEBF1B7B5}"/>
                </a:ext>
              </a:extLst>
            </p:cNvPr>
            <p:cNvSpPr txBox="1"/>
            <p:nvPr/>
          </p:nvSpPr>
          <p:spPr>
            <a:xfrm>
              <a:off x="6774115" y="4607083"/>
              <a:ext cx="3518986" cy="50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Camera (c(x, y, z, </a:t>
              </a:r>
              <a:r>
                <a:rPr lang="en-US" sz="2400" b="1" dirty="0">
                  <a:solidFill>
                    <a:srgbClr val="0070C0"/>
                  </a:solidFill>
                </a:rPr>
                <a:t>λ</a:t>
              </a:r>
              <a:r>
                <a:rPr lang="en-US" sz="2400" b="1" dirty="0"/>
                <a:t>))</a:t>
              </a:r>
              <a:r>
                <a:rPr lang="en-US" sz="2400" b="1" dirty="0">
                  <a:solidFill>
                    <a:srgbClr val="0070C0"/>
                  </a:solidFill>
                </a:rPr>
                <a:t> =</a:t>
              </a:r>
              <a:endParaRPr lang="en-US" sz="2400" b="1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130859F-42E0-47D1-801F-48BABEC6B2BF}"/>
                </a:ext>
              </a:extLst>
            </p:cNvPr>
            <p:cNvCxnSpPr>
              <a:cxnSpLocks/>
            </p:cNvCxnSpPr>
            <p:nvPr/>
          </p:nvCxnSpPr>
          <p:spPr>
            <a:xfrm>
              <a:off x="6923967" y="3317226"/>
              <a:ext cx="1030325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446DA76-304A-4712-A499-4ABA70EE68C8}"/>
                </a:ext>
              </a:extLst>
            </p:cNvPr>
            <p:cNvCxnSpPr>
              <a:cxnSpLocks/>
            </p:cNvCxnSpPr>
            <p:nvPr/>
          </p:nvCxnSpPr>
          <p:spPr>
            <a:xfrm>
              <a:off x="6927604" y="2787586"/>
              <a:ext cx="10303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7B9547-BCE5-4A3F-8BE5-B3990480DB2B}"/>
                </a:ext>
              </a:extLst>
            </p:cNvPr>
            <p:cNvSpPr/>
            <p:nvPr/>
          </p:nvSpPr>
          <p:spPr>
            <a:xfrm>
              <a:off x="7928771" y="2583778"/>
              <a:ext cx="11292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E(</a:t>
              </a:r>
              <a:r>
                <a:rPr lang="en-US" b="1" dirty="0" err="1"/>
                <a:t>x,y</a:t>
              </a:r>
              <a:r>
                <a:rPr lang="en-US" b="1" dirty="0"/>
                <a:t>, z, λ)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9B4D2E-1855-4A7F-93F7-4100C6ED3B0D}"/>
                </a:ext>
              </a:extLst>
            </p:cNvPr>
            <p:cNvSpPr/>
            <p:nvPr/>
          </p:nvSpPr>
          <p:spPr>
            <a:xfrm>
              <a:off x="7877684" y="3087381"/>
              <a:ext cx="3281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c(x, </a:t>
              </a:r>
              <a:r>
                <a:rPr lang="en-US" dirty="0" err="1">
                  <a:solidFill>
                    <a:schemeClr val="accent2"/>
                  </a:solidFill>
                </a:rPr>
                <a:t>y,z</a:t>
              </a:r>
              <a:r>
                <a:rPr lang="en-US" dirty="0">
                  <a:solidFill>
                    <a:schemeClr val="accent2"/>
                  </a:solidFill>
                </a:rPr>
                <a:t>, λ) </a:t>
              </a:r>
              <a:r>
                <a:rPr lang="en-US" dirty="0"/>
                <a:t>= </a:t>
              </a:r>
              <a:r>
                <a:rPr lang="en-US" dirty="0">
                  <a:solidFill>
                    <a:srgbClr val="92D050"/>
                  </a:solidFill>
                </a:rPr>
                <a:t>E(</a:t>
              </a:r>
              <a:r>
                <a:rPr lang="en-US" dirty="0" err="1">
                  <a:solidFill>
                    <a:srgbClr val="92D050"/>
                  </a:solidFill>
                </a:rPr>
                <a:t>x,y</a:t>
              </a:r>
              <a:r>
                <a:rPr lang="en-US" dirty="0">
                  <a:solidFill>
                    <a:srgbClr val="92D050"/>
                  </a:solidFill>
                </a:rPr>
                <a:t>, z, λ) </a:t>
              </a:r>
              <a:r>
                <a:rPr lang="en-US" dirty="0"/>
                <a:t>× </a:t>
              </a:r>
              <a:r>
                <a:rPr lang="en-US" dirty="0">
                  <a:solidFill>
                    <a:srgbClr val="0070C0"/>
                  </a:solidFill>
                </a:rPr>
                <a:t>r(x, </a:t>
              </a:r>
              <a:r>
                <a:rPr lang="en-US" dirty="0" err="1">
                  <a:solidFill>
                    <a:srgbClr val="0070C0"/>
                  </a:solidFill>
                </a:rPr>
                <a:t>y,z,λ</a:t>
              </a:r>
              <a:r>
                <a:rPr lang="en-US" dirty="0">
                  <a:solidFill>
                    <a:srgbClr val="0070C0"/>
                  </a:solidFill>
                </a:rPr>
                <a:t>)</a:t>
              </a:r>
              <a:endParaRPr lang="en-US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84" y="259315"/>
            <a:ext cx="5988915" cy="1368931"/>
          </a:xfrm>
          <a:prstGeom prst="rect">
            <a:avLst/>
          </a:prstGeom>
        </p:spPr>
        <p:txBody>
          <a:bodyPr vert="horz" wrap="square" lIns="0" tIns="96931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63"/>
              </a:spcBef>
            </a:pPr>
            <a:r>
              <a:rPr sz="3200" b="1" u="heavy" spc="9" dirty="0">
                <a:solidFill>
                  <a:srgbClr val="FF0000"/>
                </a:solidFill>
                <a:uFill>
                  <a:solidFill>
                    <a:srgbClr val="CCFFFF"/>
                  </a:solidFill>
                </a:uFill>
              </a:rPr>
              <a:t>Connectivity</a:t>
            </a:r>
            <a:r>
              <a:rPr sz="3200" b="1" u="heavy" spc="4" dirty="0">
                <a:solidFill>
                  <a:srgbClr val="FF0000"/>
                </a:solidFill>
                <a:uFill>
                  <a:solidFill>
                    <a:srgbClr val="CCFFFF"/>
                  </a:solidFill>
                </a:uFill>
              </a:rPr>
              <a:t> </a:t>
            </a:r>
            <a:r>
              <a:rPr sz="32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206" marR="4483" indent="369814">
              <a:lnSpc>
                <a:spcPct val="101299"/>
              </a:lnSpc>
              <a:spcBef>
                <a:spcPts val="560"/>
              </a:spcBef>
            </a:pPr>
            <a:r>
              <a:rPr sz="2294" spc="18" dirty="0"/>
              <a:t>To </a:t>
            </a:r>
            <a:r>
              <a:rPr sz="2294" spc="9" dirty="0"/>
              <a:t>determine </a:t>
            </a:r>
            <a:r>
              <a:rPr sz="2294" spc="13" dirty="0"/>
              <a:t>whether </a:t>
            </a:r>
            <a:r>
              <a:rPr sz="2294" spc="9" dirty="0"/>
              <a:t>the pixels  </a:t>
            </a:r>
            <a:r>
              <a:rPr sz="2294" spc="13" dirty="0"/>
              <a:t>are adjacent in </a:t>
            </a:r>
            <a:r>
              <a:rPr sz="2294" spc="18" dirty="0"/>
              <a:t>some</a:t>
            </a:r>
            <a:r>
              <a:rPr sz="2294" spc="-18" dirty="0"/>
              <a:t> </a:t>
            </a:r>
            <a:r>
              <a:rPr sz="2294" spc="13" dirty="0"/>
              <a:t>sense.</a:t>
            </a:r>
            <a:endParaRPr sz="2294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1605" y="1610846"/>
            <a:ext cx="6592690" cy="130232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369814">
              <a:lnSpc>
                <a:spcPct val="101400"/>
              </a:lnSpc>
              <a:spcBef>
                <a:spcPts val="84"/>
              </a:spcBef>
            </a:pPr>
            <a:r>
              <a:rPr spc="13" dirty="0"/>
              <a:t>Let </a:t>
            </a:r>
            <a:r>
              <a:rPr spc="22" dirty="0"/>
              <a:t>V </a:t>
            </a:r>
            <a:r>
              <a:rPr spc="13" dirty="0"/>
              <a:t>be the set of gray-level  values used to define connectivity</a:t>
            </a:r>
            <a:r>
              <a:rPr lang="en-US" spc="13" dirty="0"/>
              <a:t> of the</a:t>
            </a:r>
            <a:r>
              <a:rPr spc="22" dirty="0"/>
              <a:t> </a:t>
            </a:r>
            <a:r>
              <a:rPr spc="13" dirty="0"/>
              <a:t>pixels p, </a:t>
            </a:r>
            <a:r>
              <a:rPr spc="18" dirty="0"/>
              <a:t>q </a:t>
            </a:r>
            <a:r>
              <a:rPr spc="13" dirty="0"/>
              <a:t>that have</a:t>
            </a:r>
            <a:r>
              <a:rPr spc="-62" dirty="0"/>
              <a:t> </a:t>
            </a:r>
            <a:r>
              <a:rPr spc="13" dirty="0"/>
              <a:t>values  </a:t>
            </a:r>
            <a:r>
              <a:rPr spc="18" dirty="0"/>
              <a:t>from </a:t>
            </a:r>
            <a:r>
              <a:rPr spc="13" dirty="0"/>
              <a:t>the set </a:t>
            </a:r>
            <a:r>
              <a:rPr spc="22" dirty="0"/>
              <a:t>V</a:t>
            </a:r>
            <a:r>
              <a:rPr spc="-18" dirty="0"/>
              <a:t> </a:t>
            </a:r>
            <a:r>
              <a:rPr spc="13" dirty="0"/>
              <a:t>are: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116" y="3484341"/>
            <a:ext cx="6310569" cy="1300152"/>
          </a:xfrm>
          <a:prstGeom prst="rect">
            <a:avLst/>
          </a:prstGeom>
        </p:spPr>
        <p:txBody>
          <a:bodyPr vert="horz" wrap="square" lIns="0" tIns="86285" rIns="0" bIns="0" rtlCol="0">
            <a:spAutoFit/>
          </a:bodyPr>
          <a:lstStyle/>
          <a:p>
            <a:pPr marL="454983" indent="-443777">
              <a:spcBef>
                <a:spcPts val="679"/>
              </a:spcBef>
              <a:buAutoNum type="alphaLcPeriod"/>
              <a:tabLst>
                <a:tab pos="454983" algn="l"/>
                <a:tab pos="455543" algn="l"/>
              </a:tabLst>
            </a:pPr>
            <a:r>
              <a:rPr sz="2294" spc="9" dirty="0">
                <a:latin typeface="Times New Roman"/>
                <a:cs typeface="Times New Roman"/>
              </a:rPr>
              <a:t>4-connected, </a:t>
            </a:r>
            <a:r>
              <a:rPr sz="2294" b="1" spc="9" dirty="0">
                <a:latin typeface="Times New Roman"/>
                <a:cs typeface="Times New Roman"/>
              </a:rPr>
              <a:t>if </a:t>
            </a:r>
            <a:r>
              <a:rPr sz="2294" b="1" spc="18" dirty="0">
                <a:latin typeface="Times New Roman"/>
                <a:cs typeface="Times New Roman"/>
              </a:rPr>
              <a:t>q </a:t>
            </a:r>
            <a:r>
              <a:rPr sz="2294" b="1" spc="9" dirty="0">
                <a:latin typeface="Times New Roman"/>
                <a:cs typeface="Times New Roman"/>
              </a:rPr>
              <a:t>is </a:t>
            </a:r>
            <a:r>
              <a:rPr sz="2294" b="1" spc="13" dirty="0">
                <a:latin typeface="Times New Roman"/>
                <a:cs typeface="Times New Roman"/>
              </a:rPr>
              <a:t>in the set</a:t>
            </a:r>
            <a:r>
              <a:rPr sz="2294" b="1" spc="-75" dirty="0">
                <a:latin typeface="Times New Roman"/>
                <a:cs typeface="Times New Roman"/>
              </a:rPr>
              <a:t> </a:t>
            </a:r>
            <a:r>
              <a:rPr sz="2294" b="1" spc="13" dirty="0">
                <a:latin typeface="Times New Roman"/>
                <a:cs typeface="Times New Roman"/>
              </a:rPr>
              <a:t>N</a:t>
            </a:r>
            <a:r>
              <a:rPr sz="2316" b="1" spc="19" baseline="-20634" dirty="0">
                <a:latin typeface="Times New Roman"/>
                <a:cs typeface="Times New Roman"/>
              </a:rPr>
              <a:t>4</a:t>
            </a:r>
            <a:r>
              <a:rPr sz="2294" b="1" spc="13" dirty="0">
                <a:latin typeface="Times New Roman"/>
                <a:cs typeface="Times New Roman"/>
              </a:rPr>
              <a:t>(p)</a:t>
            </a:r>
            <a:endParaRPr sz="2294">
              <a:latin typeface="Times New Roman"/>
              <a:cs typeface="Times New Roman"/>
            </a:endParaRPr>
          </a:p>
          <a:p>
            <a:pPr marL="454422" indent="-443215">
              <a:spcBef>
                <a:spcPts val="596"/>
              </a:spcBef>
              <a:buAutoNum type="alphaLcPeriod"/>
              <a:tabLst>
                <a:tab pos="454422" algn="l"/>
                <a:tab pos="454983" algn="l"/>
              </a:tabLst>
            </a:pPr>
            <a:r>
              <a:rPr sz="2294" spc="9" dirty="0">
                <a:latin typeface="Times New Roman"/>
                <a:cs typeface="Times New Roman"/>
              </a:rPr>
              <a:t>8-connected, </a:t>
            </a:r>
            <a:r>
              <a:rPr sz="2294" b="1" spc="9" dirty="0">
                <a:latin typeface="Times New Roman"/>
                <a:cs typeface="Times New Roman"/>
              </a:rPr>
              <a:t>if </a:t>
            </a:r>
            <a:r>
              <a:rPr sz="2294" b="1" spc="18" dirty="0">
                <a:latin typeface="Times New Roman"/>
                <a:cs typeface="Times New Roman"/>
              </a:rPr>
              <a:t>q </a:t>
            </a:r>
            <a:r>
              <a:rPr sz="2294" b="1" spc="9" dirty="0">
                <a:latin typeface="Times New Roman"/>
                <a:cs typeface="Times New Roman"/>
              </a:rPr>
              <a:t>is </a:t>
            </a:r>
            <a:r>
              <a:rPr sz="2294" b="1" spc="13" dirty="0">
                <a:latin typeface="Times New Roman"/>
                <a:cs typeface="Times New Roman"/>
              </a:rPr>
              <a:t>in the set</a:t>
            </a:r>
            <a:r>
              <a:rPr sz="2294" b="1" spc="-75" dirty="0">
                <a:latin typeface="Times New Roman"/>
                <a:cs typeface="Times New Roman"/>
              </a:rPr>
              <a:t> </a:t>
            </a:r>
            <a:r>
              <a:rPr sz="2294" b="1" spc="13" dirty="0">
                <a:latin typeface="Times New Roman"/>
                <a:cs typeface="Times New Roman"/>
              </a:rPr>
              <a:t>N</a:t>
            </a:r>
            <a:r>
              <a:rPr sz="2316" b="1" spc="19" baseline="-20634" dirty="0">
                <a:latin typeface="Times New Roman"/>
                <a:cs typeface="Times New Roman"/>
              </a:rPr>
              <a:t>8</a:t>
            </a:r>
            <a:r>
              <a:rPr sz="2294" b="1" spc="13" dirty="0">
                <a:latin typeface="Times New Roman"/>
                <a:cs typeface="Times New Roman"/>
              </a:rPr>
              <a:t>(p)</a:t>
            </a:r>
            <a:endParaRPr sz="2294">
              <a:latin typeface="Times New Roman"/>
              <a:cs typeface="Times New Roman"/>
            </a:endParaRPr>
          </a:p>
          <a:p>
            <a:pPr marL="454983" indent="-443777">
              <a:spcBef>
                <a:spcPts val="596"/>
              </a:spcBef>
              <a:buAutoNum type="alphaLcPeriod"/>
              <a:tabLst>
                <a:tab pos="454422" algn="l"/>
                <a:tab pos="455543" algn="l"/>
              </a:tabLst>
            </a:pPr>
            <a:r>
              <a:rPr sz="2294" spc="9" dirty="0">
                <a:latin typeface="Times New Roman"/>
                <a:cs typeface="Times New Roman"/>
              </a:rPr>
              <a:t>m-connected,</a:t>
            </a:r>
            <a:r>
              <a:rPr sz="2294" dirty="0">
                <a:latin typeface="Times New Roman"/>
                <a:cs typeface="Times New Roman"/>
              </a:rPr>
              <a:t> </a:t>
            </a:r>
            <a:r>
              <a:rPr sz="2294" b="1" spc="4" dirty="0">
                <a:latin typeface="Times New Roman"/>
                <a:cs typeface="Times New Roman"/>
              </a:rPr>
              <a:t>iff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870" y="4761145"/>
            <a:ext cx="4633161" cy="86959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4983" indent="-443777">
              <a:spcBef>
                <a:spcPts val="675"/>
              </a:spcBef>
              <a:buAutoNum type="romanLcPeriod"/>
              <a:tabLst>
                <a:tab pos="454983" algn="l"/>
                <a:tab pos="455543" algn="l"/>
              </a:tabLst>
            </a:pPr>
            <a:r>
              <a:rPr sz="2294" b="1" spc="18" dirty="0">
                <a:latin typeface="Times New Roman"/>
                <a:cs typeface="Times New Roman"/>
              </a:rPr>
              <a:t>q </a:t>
            </a:r>
            <a:r>
              <a:rPr sz="2294" b="1" spc="9" dirty="0">
                <a:latin typeface="Times New Roman"/>
                <a:cs typeface="Times New Roman"/>
              </a:rPr>
              <a:t>is </a:t>
            </a:r>
            <a:r>
              <a:rPr sz="2294" b="1" spc="13" dirty="0">
                <a:latin typeface="Times New Roman"/>
                <a:cs typeface="Times New Roman"/>
              </a:rPr>
              <a:t>in N</a:t>
            </a:r>
            <a:r>
              <a:rPr sz="2316" b="1" spc="19" baseline="-20634" dirty="0">
                <a:latin typeface="Times New Roman"/>
                <a:cs typeface="Times New Roman"/>
              </a:rPr>
              <a:t>4</a:t>
            </a:r>
            <a:r>
              <a:rPr sz="2294" b="1" spc="13" dirty="0">
                <a:latin typeface="Times New Roman"/>
                <a:cs typeface="Times New Roman"/>
              </a:rPr>
              <a:t>(p)</a:t>
            </a:r>
            <a:r>
              <a:rPr sz="2294" b="1" spc="-26" dirty="0">
                <a:latin typeface="Times New Roman"/>
                <a:cs typeface="Times New Roman"/>
              </a:rPr>
              <a:t> </a:t>
            </a:r>
            <a:r>
              <a:rPr sz="2294" b="1" spc="13" dirty="0">
                <a:latin typeface="Times New Roman"/>
                <a:cs typeface="Times New Roman"/>
              </a:rPr>
              <a:t>or</a:t>
            </a:r>
            <a:endParaRPr sz="2294">
              <a:latin typeface="Times New Roman"/>
              <a:cs typeface="Times New Roman"/>
            </a:endParaRPr>
          </a:p>
          <a:p>
            <a:pPr marL="454983" indent="-443777">
              <a:spcBef>
                <a:spcPts val="591"/>
              </a:spcBef>
              <a:buAutoNum type="romanLcPeriod"/>
              <a:tabLst>
                <a:tab pos="454983" algn="l"/>
                <a:tab pos="455543" algn="l"/>
              </a:tabLst>
            </a:pPr>
            <a:r>
              <a:rPr sz="2294" b="1" spc="18" dirty="0">
                <a:latin typeface="Times New Roman"/>
                <a:cs typeface="Times New Roman"/>
              </a:rPr>
              <a:t>q </a:t>
            </a:r>
            <a:r>
              <a:rPr sz="2294" b="1" spc="9" dirty="0">
                <a:latin typeface="Times New Roman"/>
                <a:cs typeface="Times New Roman"/>
              </a:rPr>
              <a:t>is </a:t>
            </a:r>
            <a:r>
              <a:rPr sz="2294" b="1" spc="13" dirty="0">
                <a:latin typeface="Times New Roman"/>
                <a:cs typeface="Times New Roman"/>
              </a:rPr>
              <a:t>in N</a:t>
            </a:r>
            <a:r>
              <a:rPr sz="2316" b="1" spc="19" baseline="-20634" dirty="0">
                <a:latin typeface="Times New Roman"/>
                <a:cs typeface="Times New Roman"/>
              </a:rPr>
              <a:t>D</a:t>
            </a:r>
            <a:r>
              <a:rPr sz="2294" b="1" spc="13" dirty="0">
                <a:latin typeface="Times New Roman"/>
                <a:cs typeface="Times New Roman"/>
              </a:rPr>
              <a:t>(p) </a:t>
            </a:r>
            <a:r>
              <a:rPr sz="2294" b="1" spc="18" dirty="0">
                <a:latin typeface="Times New Roman"/>
                <a:cs typeface="Times New Roman"/>
              </a:rPr>
              <a:t>and </a:t>
            </a:r>
            <a:r>
              <a:rPr sz="2294" b="1" spc="13" dirty="0">
                <a:latin typeface="Times New Roman"/>
                <a:cs typeface="Times New Roman"/>
              </a:rPr>
              <a:t>the</a:t>
            </a:r>
            <a:r>
              <a:rPr sz="2294" b="1" spc="-88" dirty="0">
                <a:latin typeface="Times New Roman"/>
                <a:cs typeface="Times New Roman"/>
              </a:rPr>
              <a:t> </a:t>
            </a:r>
            <a:r>
              <a:rPr sz="2294" b="1" spc="13" dirty="0">
                <a:latin typeface="Times New Roman"/>
                <a:cs typeface="Times New Roman"/>
              </a:rPr>
              <a:t>set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344" y="5681595"/>
            <a:ext cx="1452701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2294" b="1" spc="9" dirty="0">
                <a:latin typeface="Times New Roman"/>
                <a:cs typeface="Times New Roman"/>
              </a:rPr>
              <a:t>is</a:t>
            </a:r>
            <a:r>
              <a:rPr sz="2294" b="1" spc="-62" dirty="0">
                <a:latin typeface="Times New Roman"/>
                <a:cs typeface="Times New Roman"/>
              </a:rPr>
              <a:t> </a:t>
            </a:r>
            <a:r>
              <a:rPr sz="2294" b="1" spc="18" dirty="0">
                <a:latin typeface="Times New Roman"/>
                <a:cs typeface="Times New Roman"/>
              </a:rPr>
              <a:t>empty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49134" y="2763371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29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649134" y="2763371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29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ln w="31432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7752677" y="279990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0182" y="279990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2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7688" y="279990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84559" y="3133165"/>
            <a:ext cx="0" cy="295835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832476" y="3133165"/>
            <a:ext cx="591671" cy="369794"/>
          </a:xfrm>
          <a:custGeom>
            <a:avLst/>
            <a:gdLst/>
            <a:ahLst/>
            <a:cxnLst/>
            <a:rect l="l" t="t" r="r" b="b"/>
            <a:pathLst>
              <a:path w="670559" h="419100">
                <a:moveTo>
                  <a:pt x="0" y="419100"/>
                </a:moveTo>
                <a:lnTo>
                  <a:pt x="670559" y="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832476" y="2985246"/>
            <a:ext cx="591671" cy="0"/>
          </a:xfrm>
          <a:custGeom>
            <a:avLst/>
            <a:gdLst/>
            <a:ahLst/>
            <a:cxnLst/>
            <a:rect l="l" t="t" r="r" b="b"/>
            <a:pathLst>
              <a:path w="670559">
                <a:moveTo>
                  <a:pt x="0" y="0"/>
                </a:moveTo>
                <a:lnTo>
                  <a:pt x="670559" y="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832477" y="3650876"/>
            <a:ext cx="665629" cy="443753"/>
          </a:xfrm>
          <a:custGeom>
            <a:avLst/>
            <a:gdLst/>
            <a:ahLst/>
            <a:cxnLst/>
            <a:rect l="l" t="t" r="r" b="b"/>
            <a:pathLst>
              <a:path w="754379" h="502920">
                <a:moveTo>
                  <a:pt x="0" y="0"/>
                </a:moveTo>
                <a:lnTo>
                  <a:pt x="754379" y="502919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649134" y="4686300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29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7649134" y="4686300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29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ln w="31432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7752677" y="4722831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40182" y="4722831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2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27688" y="4722831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84559" y="5056094"/>
            <a:ext cx="0" cy="295835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8832476" y="4908176"/>
            <a:ext cx="591671" cy="0"/>
          </a:xfrm>
          <a:custGeom>
            <a:avLst/>
            <a:gdLst/>
            <a:ahLst/>
            <a:cxnLst/>
            <a:rect l="l" t="t" r="r" b="b"/>
            <a:pathLst>
              <a:path w="670559">
                <a:moveTo>
                  <a:pt x="0" y="0"/>
                </a:moveTo>
                <a:lnTo>
                  <a:pt x="670559" y="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832477" y="5573805"/>
            <a:ext cx="665629" cy="443753"/>
          </a:xfrm>
          <a:custGeom>
            <a:avLst/>
            <a:gdLst/>
            <a:ahLst/>
            <a:cxnLst/>
            <a:rect l="l" t="t" r="r" b="b"/>
            <a:pathLst>
              <a:path w="754379" h="502920">
                <a:moveTo>
                  <a:pt x="0" y="0"/>
                </a:moveTo>
                <a:lnTo>
                  <a:pt x="754379" y="50292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 txBox="1"/>
          <p:nvPr/>
        </p:nvSpPr>
        <p:spPr>
          <a:xfrm>
            <a:off x="9947462" y="1564118"/>
            <a:ext cx="244288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2294" b="1" spc="13" dirty="0">
                <a:solidFill>
                  <a:srgbClr val="FF9A9A"/>
                </a:solidFill>
                <a:latin typeface="Times New Roman"/>
                <a:cs typeface="Times New Roman"/>
              </a:rPr>
              <a:t>a.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18728" y="3311558"/>
            <a:ext cx="261657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2294" b="1" spc="13" dirty="0">
                <a:solidFill>
                  <a:srgbClr val="FF9A9A"/>
                </a:solidFill>
                <a:latin typeface="Times New Roman"/>
                <a:cs typeface="Times New Roman"/>
              </a:rPr>
              <a:t>b.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18728" y="5268093"/>
            <a:ext cx="227479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2294" b="1" spc="4" dirty="0">
                <a:solidFill>
                  <a:srgbClr val="FF9A9A"/>
                </a:solidFill>
                <a:latin typeface="Times New Roman"/>
                <a:cs typeface="Times New Roman"/>
              </a:rPr>
              <a:t>c.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0767" y="376043"/>
            <a:ext cx="1229846" cy="3688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2294" b="1" spc="22" dirty="0">
                <a:solidFill>
                  <a:srgbClr val="FF0000"/>
                </a:solidFill>
                <a:latin typeface="Times New Roman"/>
                <a:cs typeface="Times New Roman"/>
              </a:rPr>
              <a:t>V </a:t>
            </a:r>
            <a:r>
              <a:rPr sz="2294" b="1" spc="18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294" b="1" spc="13" dirty="0">
                <a:solidFill>
                  <a:srgbClr val="FF0000"/>
                </a:solidFill>
                <a:latin typeface="Times New Roman"/>
                <a:cs typeface="Times New Roman"/>
              </a:rPr>
              <a:t>{1,</a:t>
            </a:r>
            <a:r>
              <a:rPr sz="2294" b="1" spc="-8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94" b="1" spc="13" dirty="0">
                <a:solidFill>
                  <a:srgbClr val="FF0000"/>
                </a:solidFill>
                <a:latin typeface="Times New Roman"/>
                <a:cs typeface="Times New Roman"/>
              </a:rPr>
              <a:t>2}</a:t>
            </a:r>
            <a:endParaRPr sz="2294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22693" y="5627383"/>
            <a:ext cx="2674683" cy="406272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2559" b="1" i="1" spc="4" dirty="0">
                <a:latin typeface="Times New Roman"/>
                <a:cs typeface="Times New Roman"/>
              </a:rPr>
              <a:t>N</a:t>
            </a:r>
            <a:r>
              <a:rPr sz="2559" b="1" i="1" spc="-427" dirty="0">
                <a:latin typeface="Times New Roman"/>
                <a:cs typeface="Times New Roman"/>
              </a:rPr>
              <a:t> </a:t>
            </a:r>
            <a:r>
              <a:rPr sz="2250" b="1" baseline="-24509" dirty="0">
                <a:latin typeface="Times New Roman"/>
                <a:cs typeface="Times New Roman"/>
              </a:rPr>
              <a:t>4</a:t>
            </a:r>
            <a:r>
              <a:rPr sz="2250" b="1" spc="-205" baseline="-24509" dirty="0">
                <a:latin typeface="Times New Roman"/>
                <a:cs typeface="Times New Roman"/>
              </a:rPr>
              <a:t> </a:t>
            </a:r>
            <a:r>
              <a:rPr sz="2559" b="1" dirty="0">
                <a:latin typeface="Times New Roman"/>
                <a:cs typeface="Times New Roman"/>
              </a:rPr>
              <a:t>(</a:t>
            </a:r>
            <a:r>
              <a:rPr sz="2559" b="1" spc="-190" dirty="0">
                <a:latin typeface="Times New Roman"/>
                <a:cs typeface="Times New Roman"/>
              </a:rPr>
              <a:t> </a:t>
            </a:r>
            <a:r>
              <a:rPr sz="2559" b="1" i="1" spc="44" dirty="0">
                <a:latin typeface="Times New Roman"/>
                <a:cs typeface="Times New Roman"/>
              </a:rPr>
              <a:t>p</a:t>
            </a:r>
            <a:r>
              <a:rPr sz="2559" b="1" spc="44" dirty="0">
                <a:latin typeface="Times New Roman"/>
                <a:cs typeface="Times New Roman"/>
              </a:rPr>
              <a:t>)</a:t>
            </a:r>
            <a:r>
              <a:rPr sz="2559" b="1" spc="-300" dirty="0">
                <a:latin typeface="Times New Roman"/>
                <a:cs typeface="Times New Roman"/>
              </a:rPr>
              <a:t> </a:t>
            </a:r>
            <a:r>
              <a:rPr sz="2559" spc="984" dirty="0">
                <a:latin typeface="Arial"/>
                <a:cs typeface="Arial"/>
              </a:rPr>
              <a:t>I</a:t>
            </a:r>
            <a:r>
              <a:rPr sz="2559" spc="-137" dirty="0">
                <a:latin typeface="Arial"/>
                <a:cs typeface="Arial"/>
              </a:rPr>
              <a:t> </a:t>
            </a:r>
            <a:r>
              <a:rPr sz="2559" b="1" i="1" spc="4" dirty="0">
                <a:latin typeface="Times New Roman"/>
                <a:cs typeface="Times New Roman"/>
              </a:rPr>
              <a:t>N</a:t>
            </a:r>
            <a:r>
              <a:rPr sz="2559" b="1" i="1" spc="-427" dirty="0">
                <a:latin typeface="Times New Roman"/>
                <a:cs typeface="Times New Roman"/>
              </a:rPr>
              <a:t> </a:t>
            </a:r>
            <a:r>
              <a:rPr sz="2250" b="1" baseline="-24509" dirty="0">
                <a:latin typeface="Times New Roman"/>
                <a:cs typeface="Times New Roman"/>
              </a:rPr>
              <a:t>4</a:t>
            </a:r>
            <a:r>
              <a:rPr sz="2250" b="1" spc="-205" baseline="-24509" dirty="0">
                <a:latin typeface="Times New Roman"/>
                <a:cs typeface="Times New Roman"/>
              </a:rPr>
              <a:t> </a:t>
            </a:r>
            <a:r>
              <a:rPr sz="2559" b="1" spc="62" dirty="0">
                <a:latin typeface="Times New Roman"/>
                <a:cs typeface="Times New Roman"/>
              </a:rPr>
              <a:t>(</a:t>
            </a:r>
            <a:r>
              <a:rPr sz="2559" b="1" i="1" spc="62" dirty="0">
                <a:latin typeface="Times New Roman"/>
                <a:cs typeface="Times New Roman"/>
              </a:rPr>
              <a:t>q</a:t>
            </a:r>
            <a:r>
              <a:rPr sz="2559" b="1" spc="62" dirty="0">
                <a:latin typeface="Times New Roman"/>
                <a:cs typeface="Times New Roman"/>
              </a:rPr>
              <a:t>)</a:t>
            </a:r>
            <a:endParaRPr sz="255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49134" y="914399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30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7649134" y="914399"/>
            <a:ext cx="2218765" cy="1623732"/>
          </a:xfrm>
          <a:custGeom>
            <a:avLst/>
            <a:gdLst/>
            <a:ahLst/>
            <a:cxnLst/>
            <a:rect l="l" t="t" r="r" b="b"/>
            <a:pathLst>
              <a:path w="2514600" h="1840230">
                <a:moveTo>
                  <a:pt x="0" y="0"/>
                </a:moveTo>
                <a:lnTo>
                  <a:pt x="0" y="1840230"/>
                </a:lnTo>
                <a:lnTo>
                  <a:pt x="2514600" y="184023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ln w="31432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 txBox="1"/>
          <p:nvPr/>
        </p:nvSpPr>
        <p:spPr>
          <a:xfrm>
            <a:off x="7752677" y="95093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40182" y="95093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2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27688" y="950932"/>
            <a:ext cx="159124" cy="1536642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0</a:t>
            </a:r>
            <a:endParaRPr sz="2294">
              <a:latin typeface="Times New Roman"/>
              <a:cs typeface="Times New Roman"/>
            </a:endParaRPr>
          </a:p>
          <a:p>
            <a:pPr>
              <a:spcBef>
                <a:spcPts val="1782"/>
              </a:spcBef>
            </a:pPr>
            <a:r>
              <a:rPr sz="2294" spc="18" dirty="0">
                <a:latin typeface="Times New Roman"/>
                <a:cs typeface="Times New Roman"/>
              </a:rPr>
              <a:t>1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684559" y="1284193"/>
            <a:ext cx="0" cy="295835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8821718" y="1122156"/>
            <a:ext cx="699247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31432">
            <a:solidFill>
              <a:srgbClr val="010101"/>
            </a:solidFill>
            <a:prstDash val="dash"/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897" y="394530"/>
            <a:ext cx="9278471" cy="691819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2327">
              <a:lnSpc>
                <a:spcPct val="100000"/>
              </a:lnSpc>
              <a:spcBef>
                <a:spcPts val="115"/>
              </a:spcBef>
            </a:pPr>
            <a:r>
              <a:rPr b="1" spc="9" dirty="0">
                <a:solidFill>
                  <a:srgbClr val="FF0000"/>
                </a:solidFill>
              </a:rPr>
              <a:t>Adjacency/Connectivity</a:t>
            </a:r>
          </a:p>
        </p:txBody>
      </p:sp>
      <p:sp>
        <p:nvSpPr>
          <p:cNvPr id="4" name="object 4"/>
          <p:cNvSpPr/>
          <p:nvPr/>
        </p:nvSpPr>
        <p:spPr>
          <a:xfrm>
            <a:off x="4173070" y="1727946"/>
            <a:ext cx="3180229" cy="2810435"/>
          </a:xfrm>
          <a:custGeom>
            <a:avLst/>
            <a:gdLst/>
            <a:ahLst/>
            <a:cxnLst/>
            <a:rect l="l" t="t" r="r" b="b"/>
            <a:pathLst>
              <a:path w="3604260" h="3185160">
                <a:moveTo>
                  <a:pt x="0" y="0"/>
                </a:moveTo>
                <a:lnTo>
                  <a:pt x="0" y="3185160"/>
                </a:lnTo>
                <a:lnTo>
                  <a:pt x="3604260" y="3185160"/>
                </a:lnTo>
                <a:lnTo>
                  <a:pt x="3604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173070" y="1727946"/>
            <a:ext cx="3180229" cy="2810435"/>
          </a:xfrm>
          <a:custGeom>
            <a:avLst/>
            <a:gdLst/>
            <a:ahLst/>
            <a:cxnLst/>
            <a:rect l="l" t="t" r="r" b="b"/>
            <a:pathLst>
              <a:path w="3604260" h="3185160">
                <a:moveTo>
                  <a:pt x="0" y="0"/>
                </a:moveTo>
                <a:lnTo>
                  <a:pt x="0" y="3185160"/>
                </a:lnTo>
                <a:lnTo>
                  <a:pt x="3604260" y="3185160"/>
                </a:lnTo>
                <a:lnTo>
                  <a:pt x="3604260" y="0"/>
                </a:lnTo>
                <a:lnTo>
                  <a:pt x="0" y="0"/>
                </a:lnTo>
                <a:close/>
              </a:path>
            </a:pathLst>
          </a:custGeom>
          <a:ln w="10477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4642596" y="1870710"/>
            <a:ext cx="2241176" cy="2568720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  <a:tabLst>
                <a:tab pos="1046125" algn="l"/>
                <a:tab pos="2081604" algn="l"/>
              </a:tabLst>
            </a:pPr>
            <a:r>
              <a:rPr sz="2294" b="1" spc="18" dirty="0">
                <a:solidFill>
                  <a:srgbClr val="CCFFFF"/>
                </a:solidFill>
                <a:latin typeface="Times New Roman"/>
                <a:cs typeface="Times New Roman"/>
              </a:rPr>
              <a:t>0	1	1</a:t>
            </a:r>
            <a:endParaRPr sz="229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294">
              <a:latin typeface="Times New Roman"/>
              <a:cs typeface="Times New Roman"/>
            </a:endParaRPr>
          </a:p>
          <a:p>
            <a:pPr marL="11206">
              <a:tabLst>
                <a:tab pos="972162" algn="l"/>
                <a:tab pos="2081604" algn="l"/>
              </a:tabLst>
            </a:pPr>
            <a:r>
              <a:rPr sz="2294" b="1" spc="18" dirty="0">
                <a:solidFill>
                  <a:srgbClr val="CCFFFF"/>
                </a:solidFill>
                <a:latin typeface="Times New Roman"/>
                <a:cs typeface="Times New Roman"/>
              </a:rPr>
              <a:t>0	1	0</a:t>
            </a:r>
            <a:endParaRPr sz="229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294">
              <a:latin typeface="Times New Roman"/>
              <a:cs typeface="Times New Roman"/>
            </a:endParaRPr>
          </a:p>
          <a:p>
            <a:pPr marL="11206">
              <a:spcBef>
                <a:spcPts val="4"/>
              </a:spcBef>
              <a:tabLst>
                <a:tab pos="1120088" algn="l"/>
                <a:tab pos="2081604" algn="l"/>
              </a:tabLst>
            </a:pPr>
            <a:r>
              <a:rPr sz="2294" b="1" spc="18" dirty="0">
                <a:solidFill>
                  <a:srgbClr val="CCFFFF"/>
                </a:solidFill>
                <a:latin typeface="Times New Roman"/>
                <a:cs typeface="Times New Roman"/>
              </a:rPr>
              <a:t>0	0	1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8494" y="1727946"/>
            <a:ext cx="1681" cy="2810435"/>
          </a:xfrm>
          <a:custGeom>
            <a:avLst/>
            <a:gdLst/>
            <a:ahLst/>
            <a:cxnLst/>
            <a:rect l="l" t="t" r="r" b="b"/>
            <a:pathLst>
              <a:path w="1904" h="3185160">
                <a:moveTo>
                  <a:pt x="0" y="0"/>
                </a:moveTo>
                <a:lnTo>
                  <a:pt x="1524" y="3185160"/>
                </a:lnTo>
              </a:path>
            </a:pathLst>
          </a:custGeom>
          <a:ln w="10477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6318548" y="1723325"/>
            <a:ext cx="0" cy="198904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266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318548" y="1977558"/>
            <a:ext cx="0" cy="92449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4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318548" y="2125476"/>
            <a:ext cx="0" cy="2417669"/>
          </a:xfrm>
          <a:custGeom>
            <a:avLst/>
            <a:gdLst/>
            <a:ahLst/>
            <a:cxnLst/>
            <a:rect l="l" t="t" r="r" b="b"/>
            <a:pathLst>
              <a:path h="2740025">
                <a:moveTo>
                  <a:pt x="0" y="0"/>
                </a:moveTo>
                <a:lnTo>
                  <a:pt x="0" y="2739866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53940" y="2616125"/>
            <a:ext cx="1604122" cy="0"/>
          </a:xfrm>
          <a:custGeom>
            <a:avLst/>
            <a:gdLst/>
            <a:ahLst/>
            <a:cxnLst/>
            <a:rect l="l" t="t" r="r" b="b"/>
            <a:pathLst>
              <a:path w="1818004">
                <a:moveTo>
                  <a:pt x="0" y="0"/>
                </a:moveTo>
                <a:lnTo>
                  <a:pt x="1817846" y="0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5606023" y="2616125"/>
            <a:ext cx="92449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4" y="0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168448" y="2616125"/>
            <a:ext cx="1382246" cy="0"/>
          </a:xfrm>
          <a:custGeom>
            <a:avLst/>
            <a:gdLst/>
            <a:ahLst/>
            <a:cxnLst/>
            <a:rect l="l" t="t" r="r" b="b"/>
            <a:pathLst>
              <a:path w="1566545">
                <a:moveTo>
                  <a:pt x="0" y="0"/>
                </a:moveTo>
                <a:lnTo>
                  <a:pt x="1566386" y="0"/>
                </a:lnTo>
              </a:path>
            </a:pathLst>
          </a:custGeom>
          <a:ln w="12001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189879" y="3617258"/>
            <a:ext cx="3177988" cy="4482"/>
          </a:xfrm>
          <a:custGeom>
            <a:avLst/>
            <a:gdLst/>
            <a:ahLst/>
            <a:cxnLst/>
            <a:rect l="l" t="t" r="r" b="b"/>
            <a:pathLst>
              <a:path w="3601720" h="5079">
                <a:moveTo>
                  <a:pt x="0" y="0"/>
                </a:moveTo>
                <a:lnTo>
                  <a:pt x="3601211" y="4571"/>
                </a:lnTo>
              </a:path>
            </a:pathLst>
          </a:custGeom>
          <a:ln w="10477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5726206" y="2245658"/>
            <a:ext cx="0" cy="739588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20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5874124" y="2097740"/>
            <a:ext cx="66562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754380" y="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5800165" y="2245658"/>
            <a:ext cx="887506" cy="739588"/>
          </a:xfrm>
          <a:custGeom>
            <a:avLst/>
            <a:gdLst/>
            <a:ahLst/>
            <a:cxnLst/>
            <a:rect l="l" t="t" r="r" b="b"/>
            <a:pathLst>
              <a:path w="1005839" h="838200">
                <a:moveTo>
                  <a:pt x="1005839" y="0"/>
                </a:moveTo>
                <a:lnTo>
                  <a:pt x="0" y="838200"/>
                </a:lnTo>
              </a:path>
            </a:pathLst>
          </a:custGeom>
          <a:ln w="62864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5874124" y="3281082"/>
            <a:ext cx="665629" cy="813546"/>
          </a:xfrm>
          <a:custGeom>
            <a:avLst/>
            <a:gdLst/>
            <a:ahLst/>
            <a:cxnLst/>
            <a:rect l="l" t="t" r="r" b="b"/>
            <a:pathLst>
              <a:path w="754379" h="922020">
                <a:moveTo>
                  <a:pt x="754380" y="922019"/>
                </a:moveTo>
                <a:lnTo>
                  <a:pt x="0" y="0"/>
                </a:lnTo>
              </a:path>
            </a:pathLst>
          </a:custGeom>
          <a:ln w="62865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5578287" y="2245659"/>
            <a:ext cx="0" cy="795057"/>
          </a:xfrm>
          <a:custGeom>
            <a:avLst/>
            <a:gdLst/>
            <a:ahLst/>
            <a:cxnLst/>
            <a:rect l="l" t="t" r="r" b="b"/>
            <a:pathLst>
              <a:path h="901064">
                <a:moveTo>
                  <a:pt x="0" y="900684"/>
                </a:moveTo>
                <a:lnTo>
                  <a:pt x="0" y="0"/>
                </a:lnTo>
              </a:path>
            </a:pathLst>
          </a:custGeom>
          <a:ln w="62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5875468" y="1949824"/>
            <a:ext cx="665629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754380" y="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5726206" y="3355041"/>
            <a:ext cx="665629" cy="813546"/>
          </a:xfrm>
          <a:custGeom>
            <a:avLst/>
            <a:gdLst/>
            <a:ahLst/>
            <a:cxnLst/>
            <a:rect l="l" t="t" r="r" b="b"/>
            <a:pathLst>
              <a:path w="754379" h="922020">
                <a:moveTo>
                  <a:pt x="754379" y="92202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4394946" y="4982135"/>
            <a:ext cx="2736476" cy="1331259"/>
          </a:xfrm>
          <a:custGeom>
            <a:avLst/>
            <a:gdLst/>
            <a:ahLst/>
            <a:cxnLst/>
            <a:rect l="l" t="t" r="r" b="b"/>
            <a:pathLst>
              <a:path w="3101340" h="1508759">
                <a:moveTo>
                  <a:pt x="0" y="0"/>
                </a:moveTo>
                <a:lnTo>
                  <a:pt x="0" y="1508760"/>
                </a:lnTo>
                <a:lnTo>
                  <a:pt x="3101340" y="1508760"/>
                </a:lnTo>
                <a:lnTo>
                  <a:pt x="3101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1CC9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4394946" y="4982135"/>
            <a:ext cx="2736476" cy="1009300"/>
          </a:xfrm>
          <a:prstGeom prst="rect">
            <a:avLst/>
          </a:prstGeom>
          <a:ln w="10477">
            <a:solidFill>
              <a:srgbClr val="010101"/>
            </a:solidFill>
          </a:ln>
        </p:spPr>
        <p:txBody>
          <a:bodyPr vert="horz" wrap="square" lIns="0" tIns="3922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2030">
              <a:latin typeface="Times New Roman"/>
              <a:cs typeface="Times New Roman"/>
            </a:endParaRPr>
          </a:p>
          <a:p>
            <a:pPr marL="1331330" marR="86290" indent="81247">
              <a:lnSpc>
                <a:spcPct val="101299"/>
              </a:lnSpc>
            </a:pPr>
            <a:r>
              <a:rPr sz="2294" spc="9" dirty="0">
                <a:latin typeface="Times New Roman"/>
                <a:cs typeface="Times New Roman"/>
              </a:rPr>
              <a:t>8-adjacent  m-adjacent</a:t>
            </a:r>
            <a:endParaRPr sz="2294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38699" y="5425888"/>
            <a:ext cx="739588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200" y="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4838699" y="5875692"/>
            <a:ext cx="739588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200" y="0"/>
                </a:moveTo>
                <a:lnTo>
                  <a:pt x="0" y="0"/>
                </a:lnTo>
              </a:path>
            </a:pathLst>
          </a:custGeom>
          <a:ln w="62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95300" y="219163"/>
            <a:ext cx="2492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Adjacency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2614" y="1248370"/>
            <a:ext cx="110039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     A pixel </a:t>
            </a:r>
            <a:r>
              <a:rPr lang="en-US" sz="2800" i="1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is </a:t>
            </a:r>
            <a:r>
              <a:rPr lang="en-US" sz="2800" i="1" dirty="0">
                <a:solidFill>
                  <a:schemeClr val="accent2"/>
                </a:solidFill>
              </a:rPr>
              <a:t>adjacent</a:t>
            </a:r>
            <a:r>
              <a:rPr lang="en-US" sz="2800" dirty="0"/>
              <a:t> to pixel </a:t>
            </a:r>
            <a:r>
              <a:rPr lang="en-US" sz="2800" i="1" dirty="0">
                <a:solidFill>
                  <a:schemeClr val="accent2"/>
                </a:solidFill>
              </a:rPr>
              <a:t>q</a:t>
            </a:r>
            <a:r>
              <a:rPr lang="en-US" sz="2800" dirty="0"/>
              <a:t> is they are connected.</a:t>
            </a:r>
          </a:p>
          <a:p>
            <a:r>
              <a:rPr lang="en-US" sz="2800" dirty="0"/>
              <a:t>Two image subsets </a:t>
            </a:r>
            <a:r>
              <a:rPr lang="en-US" sz="2800" i="1" dirty="0">
                <a:solidFill>
                  <a:schemeClr val="accent2"/>
                </a:solidFill>
              </a:rPr>
              <a:t>S</a:t>
            </a:r>
            <a:r>
              <a:rPr lang="en-US" sz="2800" i="1" baseline="-25000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accent2"/>
                </a:solidFill>
              </a:rPr>
              <a:t>S</a:t>
            </a:r>
            <a:r>
              <a:rPr lang="en-US" sz="2800" i="1" baseline="-25000" dirty="0">
                <a:solidFill>
                  <a:schemeClr val="accent2"/>
                </a:solidFill>
              </a:rPr>
              <a:t>2</a:t>
            </a:r>
            <a:r>
              <a:rPr lang="en-US" sz="2800" dirty="0"/>
              <a:t> are adjacent if some pixel in </a:t>
            </a:r>
            <a:r>
              <a:rPr lang="en-US" sz="2800" i="1" dirty="0">
                <a:solidFill>
                  <a:schemeClr val="accent2"/>
                </a:solidFill>
              </a:rPr>
              <a:t>S</a:t>
            </a:r>
            <a:r>
              <a:rPr lang="en-US" sz="2800" i="1" baseline="-25000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 is adjacent to some pixel in </a:t>
            </a:r>
            <a:r>
              <a:rPr lang="en-US" sz="2800" i="1" dirty="0">
                <a:solidFill>
                  <a:schemeClr val="accent2"/>
                </a:solidFill>
              </a:rPr>
              <a:t>S</a:t>
            </a:r>
            <a:r>
              <a:rPr lang="en-US" sz="2800" i="1" baseline="-25000" dirty="0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91000" y="2743201"/>
            <a:ext cx="3505200" cy="2579688"/>
            <a:chOff x="864" y="1632"/>
            <a:chExt cx="2208" cy="1625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248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440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440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632" y="1968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440" y="1968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056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440" y="2544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824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632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632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2016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208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400" y="1968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400" y="2160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2208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400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2592" y="1968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2400" y="2544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2592" y="2544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592" y="2352"/>
              <a:ext cx="192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864" y="1680"/>
              <a:ext cx="1344" cy="11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2160" y="1632"/>
              <a:ext cx="912" cy="139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1440" y="2832"/>
              <a:ext cx="2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S</a:t>
              </a:r>
              <a:r>
                <a:rPr lang="en-US" i="1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2496" y="3024"/>
              <a:ext cx="2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S</a:t>
              </a:r>
              <a:r>
                <a:rPr lang="en-US" i="1" baseline="-2500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90945" y="5486401"/>
            <a:ext cx="10858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We can define type of adjacency: 4-adjacency, 8-adjacency or m-adjacency depending on type of connectivity.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89803"/>
            <a:ext cx="1295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1066801"/>
            <a:ext cx="100999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    A </a:t>
            </a:r>
            <a:r>
              <a:rPr lang="en-US" sz="2400" b="1" i="1" dirty="0">
                <a:solidFill>
                  <a:srgbClr val="FF0000"/>
                </a:solidFill>
              </a:rPr>
              <a:t>path</a:t>
            </a:r>
            <a:r>
              <a:rPr lang="en-US" sz="2400" dirty="0"/>
              <a:t> from pixel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at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to pixel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at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s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is a sequence</a:t>
            </a:r>
          </a:p>
          <a:p>
            <a:r>
              <a:rPr lang="en-US" sz="2400" dirty="0"/>
              <a:t>of distinct pixels: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),…, (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</a:rPr>
              <a:t>n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such that 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          (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) = (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) and (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</a:rPr>
              <a:t>n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 = (</a:t>
            </a:r>
            <a:r>
              <a:rPr lang="en-US" sz="2400" i="1" dirty="0" err="1">
                <a:solidFill>
                  <a:srgbClr val="FF0000"/>
                </a:solidFill>
              </a:rPr>
              <a:t>s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and </a:t>
            </a:r>
          </a:p>
          <a:p>
            <a:r>
              <a:rPr lang="en-US" sz="2400" dirty="0"/>
              <a:t>          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is adjacent to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</a:rPr>
              <a:t>i-1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i="1" baseline="-25000" dirty="0">
                <a:solidFill>
                  <a:srgbClr val="FF0000"/>
                </a:solidFill>
              </a:rPr>
              <a:t>i-1</a:t>
            </a:r>
            <a:r>
              <a:rPr lang="en-US" sz="2400" dirty="0">
                <a:solidFill>
                  <a:srgbClr val="FF0000"/>
                </a:solidFill>
              </a:rPr>
              <a:t>),       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= 1,…,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68818" y="44958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8873618" y="41910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8873618" y="44958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8568818" y="48006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654418" y="48006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9178418" y="41910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654418" y="44958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7959218" y="48006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8264018" y="4800600"/>
            <a:ext cx="304800" cy="304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333743" y="434340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9483218" y="4079875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009912" y="5741910"/>
            <a:ext cx="10099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     We can define type of path: 4-path, 8-path or m-path depending on type of adjacency.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216D8-00F8-4766-83B8-61ECBD27A4A4}"/>
              </a:ext>
            </a:extLst>
          </p:cNvPr>
          <p:cNvSpPr/>
          <p:nvPr/>
        </p:nvSpPr>
        <p:spPr>
          <a:xfrm>
            <a:off x="884385" y="4011635"/>
            <a:ext cx="5425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2530"/>
              </a:spcBef>
              <a:buFont typeface="Times New Roman"/>
              <a:buChar char="•"/>
              <a:tabLst>
                <a:tab pos="389255" algn="l"/>
                <a:tab pos="389890" algn="l"/>
              </a:tabLst>
            </a:pPr>
            <a:r>
              <a:rPr lang="en-US" sz="2800" b="1" spc="5" dirty="0">
                <a:latin typeface="Times New Roman"/>
                <a:cs typeface="Times New Roman"/>
              </a:rPr>
              <a:t>Here </a:t>
            </a:r>
            <a:r>
              <a:rPr lang="en-US" sz="2800" b="1" i="1" spc="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sz="2800" b="1" i="1" spc="5" dirty="0">
                <a:latin typeface="Verdana"/>
                <a:cs typeface="Verdana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is the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length</a:t>
            </a:r>
            <a:r>
              <a:rPr lang="en-US" sz="2800" b="1" i="1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of the</a:t>
            </a:r>
            <a:r>
              <a:rPr lang="en-US" sz="2800" b="1" spc="-38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path</a:t>
            </a:r>
            <a:r>
              <a:rPr lang="en-US" sz="2800" b="1" dirty="0">
                <a:solidFill>
                  <a:srgbClr val="FFFF65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0" y="498768"/>
            <a:ext cx="1295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181603" y="2378075"/>
            <a:ext cx="1217613" cy="1741488"/>
            <a:chOff x="2304" y="960"/>
            <a:chExt cx="767" cy="1097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304" y="1008"/>
              <a:ext cx="576" cy="864"/>
              <a:chOff x="2304" y="1008"/>
              <a:chExt cx="576" cy="864"/>
            </a:xfrm>
          </p:grpSpPr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2304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Rectangle 19"/>
              <p:cNvSpPr>
                <a:spLocks noChangeArrowheads="1"/>
              </p:cNvSpPr>
              <p:nvPr/>
            </p:nvSpPr>
            <p:spPr bwMode="auto">
              <a:xfrm>
                <a:off x="2592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Rectangle 21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2880" y="960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</a:p>
          </p:txBody>
        </p:sp>
        <p:sp>
          <p:nvSpPr>
            <p:cNvPr id="32798" name="Text Box 30"/>
            <p:cNvSpPr txBox="1">
              <a:spLocks noChangeArrowheads="1"/>
            </p:cNvSpPr>
            <p:nvPr/>
          </p:nvSpPr>
          <p:spPr bwMode="auto">
            <a:xfrm>
              <a:off x="2640" y="182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001003" y="2378075"/>
            <a:ext cx="1217613" cy="1741488"/>
            <a:chOff x="2304" y="960"/>
            <a:chExt cx="767" cy="1097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304" y="1008"/>
              <a:ext cx="576" cy="864"/>
              <a:chOff x="2304" y="1008"/>
              <a:chExt cx="576" cy="864"/>
            </a:xfrm>
          </p:grpSpPr>
          <p:sp>
            <p:nvSpPr>
              <p:cNvPr id="32802" name="Rectangle 34"/>
              <p:cNvSpPr>
                <a:spLocks noChangeArrowheads="1"/>
              </p:cNvSpPr>
              <p:nvPr/>
            </p:nvSpPr>
            <p:spPr bwMode="auto">
              <a:xfrm>
                <a:off x="2304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Rectangle 35"/>
              <p:cNvSpPr>
                <a:spLocks noChangeArrowheads="1"/>
              </p:cNvSpPr>
              <p:nvPr/>
            </p:nvSpPr>
            <p:spPr bwMode="auto">
              <a:xfrm>
                <a:off x="2592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Rectangle 36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Rectangle 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06" name="Text Box 38"/>
            <p:cNvSpPr txBox="1">
              <a:spLocks noChangeArrowheads="1"/>
            </p:cNvSpPr>
            <p:nvPr/>
          </p:nvSpPr>
          <p:spPr bwMode="auto">
            <a:xfrm>
              <a:off x="2880" y="960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640" y="182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667003" y="2378075"/>
            <a:ext cx="1217613" cy="1741488"/>
            <a:chOff x="2304" y="960"/>
            <a:chExt cx="767" cy="1097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304" y="1008"/>
              <a:ext cx="576" cy="864"/>
              <a:chOff x="2304" y="1008"/>
              <a:chExt cx="576" cy="864"/>
            </a:xfrm>
          </p:grpSpPr>
          <p:sp>
            <p:nvSpPr>
              <p:cNvPr id="32810" name="Rectangle 42"/>
              <p:cNvSpPr>
                <a:spLocks noChangeArrowheads="1"/>
              </p:cNvSpPr>
              <p:nvPr/>
            </p:nvSpPr>
            <p:spPr bwMode="auto">
              <a:xfrm>
                <a:off x="2304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Rectangle 43"/>
              <p:cNvSpPr>
                <a:spLocks noChangeArrowheads="1"/>
              </p:cNvSpPr>
              <p:nvPr/>
            </p:nvSpPr>
            <p:spPr bwMode="auto">
              <a:xfrm>
                <a:off x="2592" y="10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Rectangle 44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" name="Rectangle 45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880" y="960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</a:p>
          </p:txBody>
        </p:sp>
        <p:sp>
          <p:nvSpPr>
            <p:cNvPr id="32815" name="Text Box 47"/>
            <p:cNvSpPr txBox="1">
              <a:spLocks noChangeArrowheads="1"/>
            </p:cNvSpPr>
            <p:nvPr/>
          </p:nvSpPr>
          <p:spPr bwMode="auto">
            <a:xfrm>
              <a:off x="2640" y="182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</a:p>
          </p:txBody>
        </p:sp>
      </p:grpSp>
      <p:sp>
        <p:nvSpPr>
          <p:cNvPr id="32816" name="Line 48"/>
          <p:cNvSpPr>
            <a:spLocks noChangeShapeType="1"/>
          </p:cNvSpPr>
          <p:nvPr/>
        </p:nvSpPr>
        <p:spPr bwMode="auto">
          <a:xfrm flipH="1">
            <a:off x="5410200" y="2682875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5410200" y="2682875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5410200" y="3140075"/>
            <a:ext cx="4572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H="1">
            <a:off x="5410200" y="2682875"/>
            <a:ext cx="4572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flipH="1">
            <a:off x="8229600" y="2682875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8229600" y="2682875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8229600" y="3140075"/>
            <a:ext cx="45720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2438400" y="4876801"/>
            <a:ext cx="3381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 </a:t>
            </a:r>
            <a:r>
              <a:rPr lang="en-US" sz="2400" dirty="0"/>
              <a:t>8-path from </a:t>
            </a:r>
            <a:r>
              <a:rPr lang="en-US" sz="2400" i="1" dirty="0"/>
              <a:t>p</a:t>
            </a:r>
            <a:r>
              <a:rPr lang="en-US" sz="2400" dirty="0"/>
              <a:t> to </a:t>
            </a:r>
            <a:r>
              <a:rPr lang="en-US" sz="2400" i="1" dirty="0"/>
              <a:t>q</a:t>
            </a:r>
          </a:p>
          <a:p>
            <a:r>
              <a:rPr lang="en-US" sz="2400" dirty="0"/>
              <a:t>results in some ambiguity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7162800" y="4724401"/>
            <a:ext cx="2830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   m-path from </a:t>
            </a:r>
            <a:r>
              <a:rPr lang="en-US" sz="2400" i="1" dirty="0"/>
              <a:t>p</a:t>
            </a:r>
            <a:r>
              <a:rPr lang="en-US" sz="2400" dirty="0"/>
              <a:t> to </a:t>
            </a:r>
            <a:r>
              <a:rPr lang="en-US" sz="2400" i="1" dirty="0"/>
              <a:t>q</a:t>
            </a:r>
          </a:p>
          <a:p>
            <a:r>
              <a:rPr lang="en-US" sz="2400" dirty="0"/>
              <a:t>solves this ambiguity</a:t>
            </a:r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5241925" y="1885950"/>
            <a:ext cx="801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8-path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7985125" y="1885950"/>
            <a:ext cx="86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m-path</a:t>
            </a:r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 flipV="1">
            <a:off x="4572000" y="2895600"/>
            <a:ext cx="1066800" cy="190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4572000" y="2819400"/>
            <a:ext cx="838200" cy="1981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 flipV="1">
            <a:off x="7924800" y="2895600"/>
            <a:ext cx="304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319" y="339613"/>
            <a:ext cx="6173881" cy="691819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b="1" spc="9" dirty="0">
                <a:solidFill>
                  <a:srgbClr val="FF0000"/>
                </a:solidFill>
              </a:rPr>
              <a:t>Regions </a:t>
            </a:r>
            <a:r>
              <a:rPr b="1" spc="13" dirty="0">
                <a:solidFill>
                  <a:srgbClr val="FF0000"/>
                </a:solidFill>
              </a:rPr>
              <a:t>and</a:t>
            </a:r>
            <a:r>
              <a:rPr b="1" spc="-22" dirty="0">
                <a:solidFill>
                  <a:srgbClr val="FF0000"/>
                </a:solidFill>
              </a:rPr>
              <a:t> </a:t>
            </a:r>
            <a:r>
              <a:rPr b="1" spc="9" dirty="0">
                <a:solidFill>
                  <a:srgbClr val="FF0000"/>
                </a:solidFill>
              </a:rPr>
              <a:t>Boundaries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1884" y="1556048"/>
            <a:ext cx="10274710" cy="3646420"/>
          </a:xfrm>
          <a:prstGeom prst="rect">
            <a:avLst/>
          </a:prstGeom>
        </p:spPr>
        <p:txBody>
          <a:bodyPr vert="horz" wrap="square" lIns="0" tIns="71157" rIns="0" bIns="0" rtlCol="0">
            <a:spAutoFit/>
          </a:bodyPr>
          <a:lstStyle/>
          <a:p>
            <a:pPr marL="344039" marR="4483" indent="-332832">
              <a:lnSpc>
                <a:spcPts val="3777"/>
              </a:lnSpc>
              <a:spcBef>
                <a:spcPts val="560"/>
              </a:spcBef>
              <a:buFont typeface="Times New Roman"/>
              <a:buChar char="•"/>
              <a:tabLst>
                <a:tab pos="343479" algn="l"/>
                <a:tab pos="344039" algn="l"/>
              </a:tabLst>
            </a:pPr>
            <a:r>
              <a:rPr sz="3485" b="1" spc="4" dirty="0">
                <a:latin typeface="Times New Roman"/>
                <a:cs typeface="Times New Roman"/>
              </a:rPr>
              <a:t>A </a:t>
            </a:r>
            <a:r>
              <a:rPr sz="3485" b="1" dirty="0">
                <a:latin typeface="Times New Roman"/>
                <a:cs typeface="Times New Roman"/>
              </a:rPr>
              <a:t>subset </a:t>
            </a:r>
            <a:r>
              <a:rPr sz="3485" b="1" spc="4" dirty="0">
                <a:latin typeface="Times New Roman"/>
                <a:cs typeface="Times New Roman"/>
              </a:rPr>
              <a:t>R </a:t>
            </a:r>
            <a:r>
              <a:rPr sz="3485" b="1" dirty="0">
                <a:latin typeface="Times New Roman"/>
                <a:cs typeface="Times New Roman"/>
              </a:rPr>
              <a:t>of pixels in </a:t>
            </a:r>
            <a:r>
              <a:rPr sz="3485" b="1" spc="4" dirty="0">
                <a:latin typeface="Times New Roman"/>
                <a:cs typeface="Times New Roman"/>
              </a:rPr>
              <a:t>an image </a:t>
            </a:r>
            <a:r>
              <a:rPr sz="3485" b="1" dirty="0">
                <a:latin typeface="Times New Roman"/>
                <a:cs typeface="Times New Roman"/>
              </a:rPr>
              <a:t>is  called </a:t>
            </a:r>
            <a:r>
              <a:rPr sz="3485" b="1" spc="4" dirty="0">
                <a:latin typeface="Times New Roman"/>
                <a:cs typeface="Times New Roman"/>
              </a:rPr>
              <a:t>a </a:t>
            </a:r>
            <a:r>
              <a:rPr sz="3485" b="1" i="1" dirty="0">
                <a:solidFill>
                  <a:srgbClr val="FF0000"/>
                </a:solidFill>
                <a:latin typeface="Times New Roman"/>
                <a:cs typeface="Times New Roman"/>
              </a:rPr>
              <a:t>Region</a:t>
            </a:r>
            <a:r>
              <a:rPr sz="3485" b="1" i="1" dirty="0">
                <a:latin typeface="Times New Roman"/>
                <a:cs typeface="Times New Roman"/>
              </a:rPr>
              <a:t> </a:t>
            </a:r>
            <a:r>
              <a:rPr sz="3485" b="1" dirty="0">
                <a:latin typeface="Times New Roman"/>
                <a:cs typeface="Times New Roman"/>
              </a:rPr>
              <a:t>of the </a:t>
            </a:r>
            <a:r>
              <a:rPr sz="3485" b="1" spc="4" dirty="0">
                <a:latin typeface="Times New Roman"/>
                <a:cs typeface="Times New Roman"/>
              </a:rPr>
              <a:t>image </a:t>
            </a:r>
            <a:r>
              <a:rPr sz="3485" b="1" dirty="0">
                <a:latin typeface="Times New Roman"/>
                <a:cs typeface="Times New Roman"/>
              </a:rPr>
              <a:t>if </a:t>
            </a:r>
            <a:r>
              <a:rPr sz="3485" b="1" spc="4" dirty="0">
                <a:latin typeface="Times New Roman"/>
                <a:cs typeface="Times New Roman"/>
              </a:rPr>
              <a:t>R </a:t>
            </a:r>
            <a:r>
              <a:rPr sz="3485" b="1" dirty="0">
                <a:latin typeface="Times New Roman"/>
                <a:cs typeface="Times New Roman"/>
              </a:rPr>
              <a:t>is </a:t>
            </a:r>
            <a:r>
              <a:rPr sz="3485" b="1" spc="4" dirty="0">
                <a:latin typeface="Times New Roman"/>
                <a:cs typeface="Times New Roman"/>
              </a:rPr>
              <a:t>a  </a:t>
            </a:r>
            <a:r>
              <a:rPr sz="3485" b="1" dirty="0">
                <a:latin typeface="Times New Roman"/>
                <a:cs typeface="Times New Roman"/>
              </a:rPr>
              <a:t>connected</a:t>
            </a:r>
            <a:r>
              <a:rPr sz="3485" b="1" spc="-4" dirty="0">
                <a:latin typeface="Times New Roman"/>
                <a:cs typeface="Times New Roman"/>
              </a:rPr>
              <a:t> </a:t>
            </a:r>
            <a:r>
              <a:rPr sz="3485" b="1" dirty="0">
                <a:latin typeface="Times New Roman"/>
                <a:cs typeface="Times New Roman"/>
              </a:rPr>
              <a:t>set.</a:t>
            </a:r>
            <a:endParaRPr sz="3485" dirty="0">
              <a:latin typeface="Times New Roman"/>
              <a:cs typeface="Times New Roman"/>
            </a:endParaRPr>
          </a:p>
          <a:p>
            <a:pPr marL="344039" marR="91333" indent="-332832">
              <a:lnSpc>
                <a:spcPct val="90200"/>
              </a:lnSpc>
              <a:spcBef>
                <a:spcPts val="2572"/>
              </a:spcBef>
              <a:buFont typeface="Times New Roman"/>
              <a:buChar char="•"/>
              <a:tabLst>
                <a:tab pos="343479" algn="l"/>
                <a:tab pos="344039" algn="l"/>
                <a:tab pos="1304995" algn="l"/>
              </a:tabLst>
            </a:pPr>
            <a:r>
              <a:rPr sz="3485" b="1" dirty="0">
                <a:latin typeface="Times New Roman"/>
                <a:cs typeface="Times New Roman"/>
              </a:rPr>
              <a:t>The	</a:t>
            </a:r>
            <a:r>
              <a:rPr sz="3485" b="1" i="1" dirty="0">
                <a:solidFill>
                  <a:srgbClr val="FF0000"/>
                </a:solidFill>
                <a:latin typeface="Times New Roman"/>
                <a:cs typeface="Times New Roman"/>
              </a:rPr>
              <a:t>boundary </a:t>
            </a:r>
            <a:r>
              <a:rPr sz="3485" b="1" dirty="0">
                <a:latin typeface="Times New Roman"/>
                <a:cs typeface="Times New Roman"/>
              </a:rPr>
              <a:t>of the region </a:t>
            </a:r>
            <a:r>
              <a:rPr sz="3485" b="1" spc="4" dirty="0">
                <a:latin typeface="Times New Roman"/>
                <a:cs typeface="Times New Roman"/>
              </a:rPr>
              <a:t>R </a:t>
            </a:r>
            <a:r>
              <a:rPr sz="3485" b="1" dirty="0">
                <a:latin typeface="Times New Roman"/>
                <a:cs typeface="Times New Roman"/>
              </a:rPr>
              <a:t>is the  set of pixels in the region that have  one or </a:t>
            </a:r>
            <a:r>
              <a:rPr sz="3485" b="1" spc="4" dirty="0">
                <a:latin typeface="Times New Roman"/>
                <a:cs typeface="Times New Roman"/>
              </a:rPr>
              <a:t>more </a:t>
            </a:r>
            <a:r>
              <a:rPr sz="3485" b="1" dirty="0">
                <a:latin typeface="Times New Roman"/>
                <a:cs typeface="Times New Roman"/>
              </a:rPr>
              <a:t>neighbors that are not  in</a:t>
            </a:r>
            <a:r>
              <a:rPr sz="3485" b="1" spc="-4" dirty="0">
                <a:latin typeface="Times New Roman"/>
                <a:cs typeface="Times New Roman"/>
              </a:rPr>
              <a:t> </a:t>
            </a:r>
            <a:r>
              <a:rPr sz="3485" b="1" dirty="0">
                <a:latin typeface="Times New Roman"/>
                <a:cs typeface="Times New Roman"/>
              </a:rPr>
              <a:t>R.</a:t>
            </a:r>
            <a:endParaRPr sz="3485" dirty="0">
              <a:latin typeface="Times New Roman"/>
              <a:cs typeface="Times New Roman"/>
            </a:endParaRPr>
          </a:p>
          <a:p>
            <a:pPr marL="344039" indent="-332832">
              <a:spcBef>
                <a:spcPts val="2224"/>
              </a:spcBef>
              <a:buFont typeface="Times New Roman"/>
              <a:buChar char="•"/>
              <a:tabLst>
                <a:tab pos="343479" algn="l"/>
                <a:tab pos="344599" algn="l"/>
                <a:tab pos="885872" algn="l"/>
              </a:tabLst>
            </a:pPr>
            <a:r>
              <a:rPr sz="3485" b="1" dirty="0">
                <a:latin typeface="Times New Roman"/>
                <a:cs typeface="Times New Roman"/>
              </a:rPr>
              <a:t>If	</a:t>
            </a:r>
            <a:r>
              <a:rPr sz="3485" b="1" spc="4" dirty="0">
                <a:latin typeface="Times New Roman"/>
                <a:cs typeface="Times New Roman"/>
              </a:rPr>
              <a:t>R </a:t>
            </a:r>
            <a:r>
              <a:rPr sz="3485" b="1" dirty="0">
                <a:latin typeface="Times New Roman"/>
                <a:cs typeface="Times New Roman"/>
              </a:rPr>
              <a:t>happens to be entire</a:t>
            </a:r>
            <a:r>
              <a:rPr sz="3485" b="1" spc="-18" dirty="0">
                <a:latin typeface="Times New Roman"/>
                <a:cs typeface="Times New Roman"/>
              </a:rPr>
              <a:t> </a:t>
            </a:r>
            <a:r>
              <a:rPr sz="3485" b="1" spc="4" dirty="0">
                <a:latin typeface="Times New Roman"/>
                <a:cs typeface="Times New Roman"/>
              </a:rPr>
              <a:t>Image?</a:t>
            </a:r>
            <a:endParaRPr sz="348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0382" y="283004"/>
            <a:ext cx="2323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0264" y="1219200"/>
            <a:ext cx="98090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     </a:t>
            </a:r>
            <a:r>
              <a:rPr lang="en-US" sz="2400" dirty="0"/>
              <a:t>For pixel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/>
              <a:t>, and </a:t>
            </a:r>
            <a:r>
              <a:rPr lang="en-US" sz="2400" i="1" dirty="0">
                <a:solidFill>
                  <a:schemeClr val="accent2"/>
                </a:solidFill>
              </a:rPr>
              <a:t>z</a:t>
            </a:r>
            <a:r>
              <a:rPr lang="en-US" sz="2400" dirty="0"/>
              <a:t> with coordinates 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i="1" dirty="0" err="1">
                <a:solidFill>
                  <a:schemeClr val="accent2"/>
                </a:solidFill>
              </a:rPr>
              <a:t>x</a:t>
            </a:r>
            <a:r>
              <a:rPr lang="en-US" sz="2400" dirty="0" err="1">
                <a:solidFill>
                  <a:schemeClr val="accent2"/>
                </a:solidFill>
              </a:rPr>
              <a:t>,</a:t>
            </a:r>
            <a:r>
              <a:rPr lang="en-US" sz="2400" i="1" dirty="0" err="1">
                <a:solidFill>
                  <a:schemeClr val="accent2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), (</a:t>
            </a:r>
            <a:r>
              <a:rPr lang="en-US" sz="2400" i="1" dirty="0" err="1">
                <a:solidFill>
                  <a:schemeClr val="accent2"/>
                </a:solidFill>
              </a:rPr>
              <a:t>s</a:t>
            </a:r>
            <a:r>
              <a:rPr lang="en-US" sz="2400" dirty="0" err="1">
                <a:solidFill>
                  <a:schemeClr val="accent2"/>
                </a:solidFill>
              </a:rPr>
              <a:t>,</a:t>
            </a:r>
            <a:r>
              <a:rPr lang="en-US" sz="2400" i="1" dirty="0" err="1">
                <a:solidFill>
                  <a:schemeClr val="accent2"/>
                </a:solidFill>
              </a:rPr>
              <a:t>t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i="1" dirty="0" err="1">
                <a:solidFill>
                  <a:schemeClr val="accent2"/>
                </a:solidFill>
              </a:rPr>
              <a:t>u</a:t>
            </a:r>
            <a:r>
              <a:rPr lang="en-US" sz="2400" dirty="0" err="1">
                <a:solidFill>
                  <a:schemeClr val="accent2"/>
                </a:solidFill>
              </a:rPr>
              <a:t>,</a:t>
            </a:r>
            <a:r>
              <a:rPr lang="en-US" sz="2400" i="1" dirty="0" err="1">
                <a:solidFill>
                  <a:schemeClr val="accent2"/>
                </a:solidFill>
              </a:rPr>
              <a:t>v</a:t>
            </a:r>
            <a:r>
              <a:rPr lang="en-US" sz="2400" dirty="0">
                <a:solidFill>
                  <a:schemeClr val="accent2"/>
                </a:solidFill>
              </a:rPr>
              <a:t>), </a:t>
            </a:r>
            <a:r>
              <a:rPr lang="en-US" sz="2400" i="1" dirty="0">
                <a:solidFill>
                  <a:schemeClr val="accent2"/>
                </a:solidFill>
              </a:rPr>
              <a:t>D</a:t>
            </a:r>
            <a:r>
              <a:rPr lang="en-US" sz="2400" dirty="0"/>
              <a:t> is a </a:t>
            </a:r>
            <a:r>
              <a:rPr lang="en-US" sz="2400" b="1" i="1" dirty="0">
                <a:solidFill>
                  <a:schemeClr val="accent2"/>
                </a:solidFill>
              </a:rPr>
              <a:t>distance function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2"/>
                </a:solidFill>
              </a:rPr>
              <a:t>metric</a:t>
            </a:r>
            <a:r>
              <a:rPr lang="en-US" sz="2400" dirty="0"/>
              <a:t> if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) </a:t>
            </a:r>
            <a:r>
              <a:rPr lang="en-US" sz="2400" dirty="0">
                <a:latin typeface="Symbol" pitchFamily="18" charset="2"/>
              </a:rPr>
              <a:t>³ </a:t>
            </a:r>
            <a:r>
              <a:rPr lang="en-US" sz="2400" dirty="0"/>
              <a:t>0 	(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) = 0 if and only if </a:t>
            </a:r>
            <a:r>
              <a:rPr lang="en-US" sz="2400" i="1" dirty="0"/>
              <a:t>p</a:t>
            </a:r>
            <a:r>
              <a:rPr lang="en-US" sz="2400" dirty="0"/>
              <a:t> = </a:t>
            </a:r>
            <a:r>
              <a:rPr lang="en-US" sz="2400" i="1" dirty="0"/>
              <a:t>q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) =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q</a:t>
            </a:r>
            <a:r>
              <a:rPr lang="en-US" sz="2400" dirty="0" err="1"/>
              <a:t>,</a:t>
            </a:r>
            <a:r>
              <a:rPr lang="en-US" sz="2400" i="1" dirty="0" err="1"/>
              <a:t>p</a:t>
            </a:r>
            <a:r>
              <a:rPr lang="en-US" sz="2400" dirty="0"/>
              <a:t>)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w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z</a:t>
            </a:r>
            <a:r>
              <a:rPr lang="en-US" sz="2400" dirty="0"/>
              <a:t>)  </a:t>
            </a:r>
            <a:r>
              <a:rPr lang="en-US" sz="2400" dirty="0">
                <a:latin typeface="Symbol" pitchFamily="18" charset="2"/>
              </a:rPr>
              <a:t>£ 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) +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 err="1"/>
              <a:t>q</a:t>
            </a:r>
            <a:r>
              <a:rPr lang="en-US" sz="2400" dirty="0" err="1"/>
              <a:t>,</a:t>
            </a:r>
            <a:r>
              <a:rPr lang="en-US" sz="2400" i="1" dirty="0" err="1"/>
              <a:t>z</a:t>
            </a:r>
            <a:r>
              <a:rPr lang="en-US" sz="2400" dirty="0"/>
              <a:t>)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70125" y="4460875"/>
            <a:ext cx="2834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Example: Euclidean distance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202114" y="5067301"/>
          <a:ext cx="3787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4" y="5067301"/>
                        <a:ext cx="3787775" cy="561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25237" y="342900"/>
            <a:ext cx="2236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74926" y="1489075"/>
            <a:ext cx="5805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D</a:t>
            </a:r>
            <a:r>
              <a:rPr lang="en-US" sz="2400" b="1" i="1" baseline="-25000" dirty="0">
                <a:solidFill>
                  <a:schemeClr val="accent2"/>
                </a:solidFill>
              </a:rPr>
              <a:t>4</a:t>
            </a:r>
            <a:r>
              <a:rPr lang="en-US" sz="2400" b="1" i="1" dirty="0">
                <a:solidFill>
                  <a:schemeClr val="accent2"/>
                </a:solidFill>
              </a:rPr>
              <a:t>-distance</a:t>
            </a:r>
            <a:r>
              <a:rPr lang="en-US" sz="2400" dirty="0"/>
              <a:t> (</a:t>
            </a:r>
            <a:r>
              <a:rPr lang="en-US" sz="2400" i="1" dirty="0"/>
              <a:t>city-block distance</a:t>
            </a:r>
            <a:r>
              <a:rPr lang="en-US" sz="2400" dirty="0"/>
              <a:t>) is defined as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586289" y="2133601"/>
          <a:ext cx="3019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498320" imgH="253800" progId="Equation.3">
                  <p:embed/>
                </p:oleObj>
              </mc:Choice>
              <mc:Fallback>
                <p:oleObj name="Equation" r:id="rId3" imgW="1498320" imgH="25380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9" y="2133601"/>
                        <a:ext cx="3019425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953000" y="3048000"/>
            <a:ext cx="2286000" cy="2286000"/>
            <a:chOff x="768" y="1920"/>
            <a:chExt cx="1440" cy="1440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1344" y="2208"/>
              <a:ext cx="288" cy="288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1632" y="2208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632" y="2496"/>
              <a:ext cx="288" cy="288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344" y="2496"/>
              <a:ext cx="288" cy="28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1344" y="2784"/>
              <a:ext cx="288" cy="288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1632" y="2784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1056" y="2496"/>
              <a:ext cx="288" cy="288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056" y="2208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1056" y="2784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1920" y="2496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1344" y="3072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768" y="2496"/>
              <a:ext cx="288" cy="288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3484563" y="5715000"/>
            <a:ext cx="5108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Pixels with </a:t>
            </a:r>
            <a:r>
              <a:rPr lang="en-US" sz="2400" i="1" dirty="0"/>
              <a:t>D</a:t>
            </a:r>
            <a:r>
              <a:rPr lang="en-US" sz="2400" i="1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= 1 is 4-neighbors of 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8656" y="421413"/>
            <a:ext cx="189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74926" y="1489075"/>
            <a:ext cx="603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D</a:t>
            </a:r>
            <a:r>
              <a:rPr lang="en-US" sz="2400" b="1" i="1" baseline="-25000" dirty="0">
                <a:solidFill>
                  <a:schemeClr val="accent2"/>
                </a:solidFill>
              </a:rPr>
              <a:t>8</a:t>
            </a:r>
            <a:r>
              <a:rPr lang="en-US" sz="2400" b="1" i="1" dirty="0">
                <a:solidFill>
                  <a:schemeClr val="accent2"/>
                </a:solidFill>
              </a:rPr>
              <a:t>-distance</a:t>
            </a:r>
            <a:r>
              <a:rPr lang="en-US" sz="2400" dirty="0"/>
              <a:t> (</a:t>
            </a:r>
            <a:r>
              <a:rPr lang="en-US" sz="2400" i="1" dirty="0"/>
              <a:t>chessboard distance</a:t>
            </a:r>
            <a:r>
              <a:rPr lang="en-US" sz="2400" dirty="0"/>
              <a:t>) is defined as</a:t>
            </a:r>
          </a:p>
        </p:txBody>
      </p:sp>
      <p:graphicFrame>
        <p:nvGraphicFramePr>
          <p:cNvPr id="129024" name="Object 0"/>
          <p:cNvGraphicFramePr>
            <a:graphicFrameLocks noChangeAspect="1"/>
          </p:cNvGraphicFramePr>
          <p:nvPr/>
        </p:nvGraphicFramePr>
        <p:xfrm>
          <a:off x="4305300" y="2133601"/>
          <a:ext cx="3581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777680" imgH="253800" progId="Equation.3">
                  <p:embed/>
                </p:oleObj>
              </mc:Choice>
              <mc:Fallback>
                <p:oleObj name="Equation" r:id="rId3" imgW="1777680" imgH="253800" progId="Equation.3">
                  <p:embed/>
                  <p:pic>
                    <p:nvPicPr>
                      <p:cNvPr id="12902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133601"/>
                        <a:ext cx="3581400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8674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953000" y="30480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3246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867400" y="3962400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8674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410200" y="30480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4102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953000" y="35052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953000" y="44196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867400" y="30480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6781800" y="39624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953000" y="39624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484563" y="5715000"/>
            <a:ext cx="5108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Pixels with </a:t>
            </a:r>
            <a:r>
              <a:rPr lang="en-US" sz="2400" i="1" dirty="0"/>
              <a:t>D</a:t>
            </a:r>
            <a:r>
              <a:rPr lang="en-US" sz="2400" i="1" baseline="-25000" dirty="0"/>
              <a:t>8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= 1 is 8-neighbors of 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781800" y="30480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324600" y="30480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781800" y="35052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781800" y="44196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3246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54102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4102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3246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804713F-1AF7-46CE-B6FC-46E7CDEC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9AC53A5-0CF1-4070-A3FE-C93BFC71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E4C7ED-9F7A-41EC-8998-39748097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F2ED82E-6427-48DA-9A90-DA30A3D4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8CFF9CA-F317-4884-A8B5-09F55918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EE56AAD-33C9-4940-B2D2-7BBAF6FD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480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E430AF1-40FC-412D-8B64-8A149D6B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89CECF0-AF0A-4019-82AA-CD696C05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FD102A6E-7E65-46BE-A96E-F0F11C666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B80CA325-E3AA-4AD3-8742-7A1D6EF4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480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ABFD526C-395B-485A-B058-A0D06690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624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8C088D2-7580-414F-88F3-39D3099C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457200" cy="4572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3399C5A2-B945-45D9-85EC-D94C08CE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9B822F9A-D3B4-43E8-AC75-CB6C715D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74B7D54B-E220-4724-84D8-1CE23166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4196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1A9F7E86-8EB7-465C-854B-EECB4821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457200" cy="4572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9C1296-6D58-4330-B397-52FAD3DDC513}"/>
              </a:ext>
            </a:extLst>
          </p:cNvPr>
          <p:cNvSpPr txBox="1"/>
          <p:nvPr/>
        </p:nvSpPr>
        <p:spPr>
          <a:xfrm>
            <a:off x="4640826" y="4759057"/>
            <a:ext cx="76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C19A6A-C481-4DE9-8F6C-0C6B2EF29B44}"/>
              </a:ext>
            </a:extLst>
          </p:cNvPr>
          <p:cNvSpPr txBox="1"/>
          <p:nvPr/>
        </p:nvSpPr>
        <p:spPr>
          <a:xfrm>
            <a:off x="6215216" y="2482889"/>
            <a:ext cx="76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42640-F7E6-4BF0-B0A3-DB4AC05DA66B}"/>
              </a:ext>
            </a:extLst>
          </p:cNvPr>
          <p:cNvSpPr txBox="1"/>
          <p:nvPr/>
        </p:nvSpPr>
        <p:spPr>
          <a:xfrm>
            <a:off x="1130710" y="462116"/>
            <a:ext cx="454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={0, 1}</a:t>
            </a:r>
          </a:p>
          <a:p>
            <a:endParaRPr lang="en-US" dirty="0"/>
          </a:p>
          <a:p>
            <a:r>
              <a:rPr lang="en-US" dirty="0"/>
              <a:t>V ={1, 2}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1D4BF-C411-4434-8B5C-B28A9B9573C7}"/>
              </a:ext>
            </a:extLst>
          </p:cNvPr>
          <p:cNvSpPr txBox="1"/>
          <p:nvPr/>
        </p:nvSpPr>
        <p:spPr>
          <a:xfrm>
            <a:off x="629265" y="1514168"/>
            <a:ext cx="454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path 4-, 8-, m-</a:t>
            </a:r>
          </a:p>
        </p:txBody>
      </p:sp>
    </p:spTree>
    <p:extLst>
      <p:ext uri="{BB962C8B-B14F-4D97-AF65-F5344CB8AC3E}">
        <p14:creationId xmlns:p14="http://schemas.microsoft.com/office/powerpoint/2010/main" val="345732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11"/>
            <a:ext cx="10515600" cy="1325563"/>
          </a:xfrm>
        </p:spPr>
        <p:txBody>
          <a:bodyPr/>
          <a:lstStyle/>
          <a:p>
            <a:r>
              <a:rPr lang="en-US" dirty="0"/>
              <a:t>Inside the Camera - Projection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E058A8-FB6F-4E2B-A816-CC90E434C08F}"/>
              </a:ext>
            </a:extLst>
          </p:cNvPr>
          <p:cNvGrpSpPr/>
          <p:nvPr/>
        </p:nvGrpSpPr>
        <p:grpSpPr>
          <a:xfrm>
            <a:off x="2585475" y="1445342"/>
            <a:ext cx="3453613" cy="826800"/>
            <a:chOff x="6842070" y="4424516"/>
            <a:chExt cx="3453613" cy="826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78485-6005-4FA7-A64A-419DE4AB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9330" y="4424516"/>
              <a:ext cx="486353" cy="826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97AF2E-5AED-4026-B912-9D9B55854033}"/>
                </a:ext>
              </a:extLst>
            </p:cNvPr>
            <p:cNvSpPr txBox="1"/>
            <p:nvPr/>
          </p:nvSpPr>
          <p:spPr>
            <a:xfrm>
              <a:off x="6842070" y="4607083"/>
              <a:ext cx="2967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Camera (c(x, y, z, </a:t>
              </a:r>
              <a:r>
                <a:rPr lang="en-US" sz="2400" b="1" dirty="0">
                  <a:solidFill>
                    <a:srgbClr val="0070C0"/>
                  </a:solidFill>
                </a:rPr>
                <a:t>λ</a:t>
              </a:r>
              <a:r>
                <a:rPr lang="en-US" sz="2400" b="1" dirty="0"/>
                <a:t>))</a:t>
              </a:r>
              <a:r>
                <a:rPr lang="en-US" sz="2400" b="1" dirty="0">
                  <a:solidFill>
                    <a:srgbClr val="0070C0"/>
                  </a:solidFill>
                </a:rPr>
                <a:t> =</a:t>
              </a:r>
              <a:endParaRPr lang="en-US" sz="24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BE7-021E-456E-ACF7-3F83CABC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69" y="2291805"/>
            <a:ext cx="8611014" cy="411740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two types of projections (P) of interest to us: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1. Perspective Projection</a:t>
            </a:r>
          </a:p>
          <a:p>
            <a:pPr marL="1319213" indent="-1209675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– Objects closer to the capture device appear bigger . Most image formation situations can be considered to be under this category, including images taken by camera and the human eye.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2. Orthographic Projection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– This is “unnatural”. Objects appear the same size </a:t>
            </a:r>
          </a:p>
          <a:p>
            <a:pPr marL="1603375" indent="-1493838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regardless of their distance to the “capture device”.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Both types of projections can be represented via mathematical formulas. Orthographic projection is easier and is sometimes used as a mathematical convenience. 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79695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1" y="762001"/>
            <a:ext cx="7343775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2674</Words>
  <Application>Microsoft Office PowerPoint</Application>
  <PresentationFormat>Widescreen</PresentationFormat>
  <Paragraphs>582</Paragraphs>
  <Slides>59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7" baseType="lpstr">
      <vt:lpstr>Arial</vt:lpstr>
      <vt:lpstr>Arial Black</vt:lpstr>
      <vt:lpstr>ArialMT</vt:lpstr>
      <vt:lpstr>Calibri</vt:lpstr>
      <vt:lpstr>Calibri Light</vt:lpstr>
      <vt:lpstr>Cambria Math</vt:lpstr>
      <vt:lpstr>GillSansMT</vt:lpstr>
      <vt:lpstr>GillSansMT-Italic</vt:lpstr>
      <vt:lpstr>Helvetica</vt:lpstr>
      <vt:lpstr>Symbol</vt:lpstr>
      <vt:lpstr>Times New Roman</vt:lpstr>
      <vt:lpstr>TrebuchetMS</vt:lpstr>
      <vt:lpstr>TrebuchetMS-Bold</vt:lpstr>
      <vt:lpstr>TrebuchetMS-Italic</vt:lpstr>
      <vt:lpstr>Verdana</vt:lpstr>
      <vt:lpstr>Wingdings</vt:lpstr>
      <vt:lpstr>Office Theme</vt:lpstr>
      <vt:lpstr>Equation</vt:lpstr>
      <vt:lpstr>PowerPoint Presentation</vt:lpstr>
      <vt:lpstr>Elements of visual perception</vt:lpstr>
      <vt:lpstr>PowerPoint Presentation</vt:lpstr>
      <vt:lpstr>PowerPoint Presentation</vt:lpstr>
      <vt:lpstr>PowerPoint Presentation</vt:lpstr>
      <vt:lpstr>Inside the Camera - Projection</vt:lpstr>
      <vt:lpstr>PowerPoint Presentation</vt:lpstr>
      <vt:lpstr>PowerPoint Presentation</vt:lpstr>
      <vt:lpstr>PowerPoint Presentation</vt:lpstr>
      <vt:lpstr>PowerPoint Presentation</vt:lpstr>
      <vt:lpstr>Inside the Camera - Sensitivity</vt:lpstr>
      <vt:lpstr>Sensitivity and Color</vt:lpstr>
      <vt:lpstr>Summary</vt:lpstr>
      <vt:lpstr>PowerPoint Presentation</vt:lpstr>
      <vt:lpstr>PowerPoint Presentation</vt:lpstr>
      <vt:lpstr>Aliasing</vt:lpstr>
      <vt:lpstr>Aliasing – What Does it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and Intensity Resolution</vt:lpstr>
      <vt:lpstr>PowerPoint Presentation</vt:lpstr>
      <vt:lpstr>Neighbors of a Pixel</vt:lpstr>
      <vt:lpstr>Neighbors of a Pixel </vt:lpstr>
      <vt:lpstr>Neighbors of a Pixel </vt:lpstr>
      <vt:lpstr>Neighbors of a Pixel</vt:lpstr>
      <vt:lpstr>Neighbors of a Pixel</vt:lpstr>
      <vt:lpstr>PowerPoint Presentation</vt:lpstr>
      <vt:lpstr>PowerPoint Presentation</vt:lpstr>
      <vt:lpstr>PowerPoint Presentation</vt:lpstr>
      <vt:lpstr>PowerPoint Presentation</vt:lpstr>
      <vt:lpstr>Adjacency</vt:lpstr>
      <vt:lpstr>PowerPoint Presentation</vt:lpstr>
      <vt:lpstr>PowerPoint Presentation</vt:lpstr>
      <vt:lpstr>Connectivity : To determine whether the pixels  are adjacent in some sense.</vt:lpstr>
      <vt:lpstr>Adjacency/Connectivity</vt:lpstr>
      <vt:lpstr>PowerPoint Presentation</vt:lpstr>
      <vt:lpstr>PowerPoint Presentation</vt:lpstr>
      <vt:lpstr>PowerPoint Presentation</vt:lpstr>
      <vt:lpstr>Regions and Boundaries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27</cp:revision>
  <dcterms:created xsi:type="dcterms:W3CDTF">2019-09-23T04:13:41Z</dcterms:created>
  <dcterms:modified xsi:type="dcterms:W3CDTF">2019-10-10T08:55:06Z</dcterms:modified>
</cp:coreProperties>
</file>